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22"/>
  </p:notesMasterIdLst>
  <p:sldIdLst>
    <p:sldId id="256" r:id="rId2"/>
    <p:sldId id="257" r:id="rId3"/>
    <p:sldId id="258" r:id="rId4"/>
    <p:sldId id="259" r:id="rId5"/>
    <p:sldId id="260" r:id="rId6"/>
    <p:sldId id="277" r:id="rId7"/>
    <p:sldId id="261" r:id="rId8"/>
    <p:sldId id="265" r:id="rId9"/>
    <p:sldId id="263" r:id="rId10"/>
    <p:sldId id="278" r:id="rId11"/>
    <p:sldId id="279" r:id="rId12"/>
    <p:sldId id="280" r:id="rId13"/>
    <p:sldId id="281" r:id="rId14"/>
    <p:sldId id="282" r:id="rId15"/>
    <p:sldId id="283" r:id="rId16"/>
    <p:sldId id="284" r:id="rId17"/>
    <p:sldId id="285" r:id="rId18"/>
    <p:sldId id="267" r:id="rId19"/>
    <p:sldId id="268" r:id="rId20"/>
    <p:sldId id="266" r:id="rId21"/>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9900"/>
    <a:srgbClr val="FFCCFF"/>
    <a:srgbClr val="FF6699"/>
    <a:srgbClr val="99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l-GR"/>
          </a:p>
        </p:txBody>
      </p:sp>
      <p:sp>
        <p:nvSpPr>
          <p:cNvPr id="215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l-GR"/>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215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l-GR"/>
          </a:p>
        </p:txBody>
      </p:sp>
      <p:sp>
        <p:nvSpPr>
          <p:cNvPr id="215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B099430-2781-4698-9595-1A905F1515F0}"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0"/>
            <a:ext cx="9144000" cy="6858000"/>
            <a:chOff x="0" y="0"/>
            <a:chExt cx="5760" cy="4320"/>
          </a:xfrm>
        </p:grpSpPr>
        <p:sp>
          <p:nvSpPr>
            <p:cNvPr id="17411"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l-GR" sz="2400">
                <a:latin typeface="Times New Roman" pitchFamily="18" charset="0"/>
              </a:endParaRPr>
            </a:p>
          </p:txBody>
        </p:sp>
        <p:sp>
          <p:nvSpPr>
            <p:cNvPr id="17412"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el-GR" sz="2400">
                <a:latin typeface="Times New Roman" pitchFamily="18" charset="0"/>
              </a:endParaRPr>
            </a:p>
          </p:txBody>
        </p:sp>
        <p:grpSp>
          <p:nvGrpSpPr>
            <p:cNvPr id="17413" name="Group 5"/>
            <p:cNvGrpSpPr>
              <a:grpSpLocks/>
            </p:cNvGrpSpPr>
            <p:nvPr/>
          </p:nvGrpSpPr>
          <p:grpSpPr bwMode="auto">
            <a:xfrm>
              <a:off x="0" y="672"/>
              <a:ext cx="1806" cy="1989"/>
              <a:chOff x="0" y="672"/>
              <a:chExt cx="1806" cy="1989"/>
            </a:xfrm>
          </p:grpSpPr>
          <p:sp>
            <p:nvSpPr>
              <p:cNvPr id="17414"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el-GR" sz="2400">
                  <a:latin typeface="Times New Roman" pitchFamily="18" charset="0"/>
                </a:endParaRPr>
              </a:p>
            </p:txBody>
          </p:sp>
          <p:sp>
            <p:nvSpPr>
              <p:cNvPr id="17415"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el-GR" sz="2400">
                  <a:latin typeface="Times New Roman" pitchFamily="18" charset="0"/>
                </a:endParaRPr>
              </a:p>
            </p:txBody>
          </p:sp>
          <p:sp>
            <p:nvSpPr>
              <p:cNvPr id="17416"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el-GR" sz="2400">
                  <a:latin typeface="Times New Roman" pitchFamily="18" charset="0"/>
                </a:endParaRPr>
              </a:p>
            </p:txBody>
          </p:sp>
          <p:sp>
            <p:nvSpPr>
              <p:cNvPr id="17417"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el-GR" sz="2400">
                  <a:latin typeface="Times New Roman" pitchFamily="18" charset="0"/>
                </a:endParaRPr>
              </a:p>
            </p:txBody>
          </p:sp>
          <p:sp>
            <p:nvSpPr>
              <p:cNvPr id="17418"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el-GR" sz="2400">
                  <a:latin typeface="Times New Roman" pitchFamily="18" charset="0"/>
                </a:endParaRPr>
              </a:p>
            </p:txBody>
          </p:sp>
          <p:sp>
            <p:nvSpPr>
              <p:cNvPr id="17419"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el-GR" sz="2400">
                  <a:latin typeface="Times New Roman" pitchFamily="18" charset="0"/>
                </a:endParaRPr>
              </a:p>
            </p:txBody>
          </p:sp>
          <p:sp>
            <p:nvSpPr>
              <p:cNvPr id="17420"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el-GR" sz="2400">
                  <a:latin typeface="Times New Roman" pitchFamily="18" charset="0"/>
                </a:endParaRPr>
              </a:p>
            </p:txBody>
          </p:sp>
          <p:sp>
            <p:nvSpPr>
              <p:cNvPr id="17421"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el-GR" sz="2400">
                  <a:latin typeface="Times New Roman" pitchFamily="18" charset="0"/>
                </a:endParaRPr>
              </a:p>
            </p:txBody>
          </p:sp>
          <p:sp>
            <p:nvSpPr>
              <p:cNvPr id="17422"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el-GR" sz="2400">
                  <a:latin typeface="Times New Roman" pitchFamily="18" charset="0"/>
                </a:endParaRPr>
              </a:p>
            </p:txBody>
          </p:sp>
          <p:sp>
            <p:nvSpPr>
              <p:cNvPr id="17423"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el-GR" sz="2400">
                  <a:latin typeface="Times New Roman" pitchFamily="18" charset="0"/>
                </a:endParaRPr>
              </a:p>
            </p:txBody>
          </p:sp>
        </p:grpSp>
      </p:grpSp>
      <p:sp>
        <p:nvSpPr>
          <p:cNvPr id="17424" name="Rectangle 16"/>
          <p:cNvSpPr>
            <a:spLocks noGrp="1" noChangeArrowheads="1"/>
          </p:cNvSpPr>
          <p:nvPr>
            <p:ph type="dt" sz="half" idx="2"/>
          </p:nvPr>
        </p:nvSpPr>
        <p:spPr>
          <a:xfrm>
            <a:off x="457200" y="6248400"/>
            <a:ext cx="2133600" cy="457200"/>
          </a:xfrm>
        </p:spPr>
        <p:txBody>
          <a:bodyPr/>
          <a:lstStyle>
            <a:lvl1pPr>
              <a:defRPr/>
            </a:lvl1pPr>
          </a:lstStyle>
          <a:p>
            <a:endParaRPr lang="el-GR"/>
          </a:p>
        </p:txBody>
      </p:sp>
      <p:sp>
        <p:nvSpPr>
          <p:cNvPr id="17425" name="Rectangle 17"/>
          <p:cNvSpPr>
            <a:spLocks noGrp="1" noChangeArrowheads="1"/>
          </p:cNvSpPr>
          <p:nvPr>
            <p:ph type="ftr" sz="quarter" idx="3"/>
          </p:nvPr>
        </p:nvSpPr>
        <p:spPr/>
        <p:txBody>
          <a:bodyPr/>
          <a:lstStyle>
            <a:lvl1pPr>
              <a:defRPr/>
            </a:lvl1pPr>
          </a:lstStyle>
          <a:p>
            <a:r>
              <a:rPr lang="el-GR"/>
              <a:t>Αλεξούδης Ιωάννης</a:t>
            </a:r>
          </a:p>
        </p:txBody>
      </p:sp>
      <p:sp>
        <p:nvSpPr>
          <p:cNvPr id="17426" name="Rectangle 18"/>
          <p:cNvSpPr>
            <a:spLocks noGrp="1" noChangeArrowheads="1"/>
          </p:cNvSpPr>
          <p:nvPr>
            <p:ph type="sldNum" sz="quarter" idx="4"/>
          </p:nvPr>
        </p:nvSpPr>
        <p:spPr/>
        <p:txBody>
          <a:bodyPr/>
          <a:lstStyle>
            <a:lvl1pPr>
              <a:defRPr/>
            </a:lvl1pPr>
          </a:lstStyle>
          <a:p>
            <a:fld id="{317E922C-EFE0-4B75-AB17-9966C3162629}" type="slidenum">
              <a:rPr lang="el-GR"/>
              <a:pPr/>
              <a:t>‹#›</a:t>
            </a:fld>
            <a:endParaRPr lang="el-GR"/>
          </a:p>
        </p:txBody>
      </p:sp>
      <p:sp>
        <p:nvSpPr>
          <p:cNvPr id="17427"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l-GR"/>
              <a:t>Κάντε κλικ για επεξεργασία του τίτλου</a:t>
            </a:r>
          </a:p>
        </p:txBody>
      </p:sp>
      <p:sp>
        <p:nvSpPr>
          <p:cNvPr id="17428"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l-GR"/>
              <a:t>Κάντε κλικ για να επεξεργαστείτε τον υπότιτλο του υποδείγματος</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υποσέλιδου"/>
          <p:cNvSpPr>
            <a:spLocks noGrp="1"/>
          </p:cNvSpPr>
          <p:nvPr>
            <p:ph type="ftr" sz="quarter" idx="10"/>
          </p:nvPr>
        </p:nvSpPr>
        <p:spPr/>
        <p:txBody>
          <a:bodyPr/>
          <a:lstStyle>
            <a:lvl1pPr>
              <a:defRPr/>
            </a:lvl1pPr>
          </a:lstStyle>
          <a:p>
            <a:r>
              <a:rPr lang="el-GR"/>
              <a:t>Αλεξούδης Ιωάννης</a:t>
            </a:r>
          </a:p>
        </p:txBody>
      </p:sp>
      <p:sp>
        <p:nvSpPr>
          <p:cNvPr id="5" name="4 - Θέση αριθμού διαφάνειας"/>
          <p:cNvSpPr>
            <a:spLocks noGrp="1"/>
          </p:cNvSpPr>
          <p:nvPr>
            <p:ph type="sldNum" sz="quarter" idx="11"/>
          </p:nvPr>
        </p:nvSpPr>
        <p:spPr/>
        <p:txBody>
          <a:bodyPr/>
          <a:lstStyle>
            <a:lvl1pPr>
              <a:defRPr/>
            </a:lvl1pPr>
          </a:lstStyle>
          <a:p>
            <a:fld id="{B17EC74A-6B72-4560-9075-5CCFE811DED4}" type="slidenum">
              <a:rPr lang="el-GR"/>
              <a:pPr/>
              <a:t>‹#›</a:t>
            </a:fld>
            <a:endParaRPr lang="el-GR"/>
          </a:p>
        </p:txBody>
      </p:sp>
      <p:sp>
        <p:nvSpPr>
          <p:cNvPr id="6" name="5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457200"/>
            <a:ext cx="2057400" cy="54102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457200"/>
            <a:ext cx="6019800" cy="54102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υποσέλιδου"/>
          <p:cNvSpPr>
            <a:spLocks noGrp="1"/>
          </p:cNvSpPr>
          <p:nvPr>
            <p:ph type="ftr" sz="quarter" idx="10"/>
          </p:nvPr>
        </p:nvSpPr>
        <p:spPr/>
        <p:txBody>
          <a:bodyPr/>
          <a:lstStyle>
            <a:lvl1pPr>
              <a:defRPr/>
            </a:lvl1pPr>
          </a:lstStyle>
          <a:p>
            <a:r>
              <a:rPr lang="el-GR"/>
              <a:t>Αλεξούδης Ιωάννης</a:t>
            </a:r>
          </a:p>
        </p:txBody>
      </p:sp>
      <p:sp>
        <p:nvSpPr>
          <p:cNvPr id="5" name="4 - Θέση αριθμού διαφάνειας"/>
          <p:cNvSpPr>
            <a:spLocks noGrp="1"/>
          </p:cNvSpPr>
          <p:nvPr>
            <p:ph type="sldNum" sz="quarter" idx="11"/>
          </p:nvPr>
        </p:nvSpPr>
        <p:spPr/>
        <p:txBody>
          <a:bodyPr/>
          <a:lstStyle>
            <a:lvl1pPr>
              <a:defRPr/>
            </a:lvl1pPr>
          </a:lstStyle>
          <a:p>
            <a:fld id="{43121B3D-0F88-46F3-86C0-79C3F458BA6C}" type="slidenum">
              <a:rPr lang="el-GR"/>
              <a:pPr/>
              <a:t>‹#›</a:t>
            </a:fld>
            <a:endParaRPr lang="el-GR"/>
          </a:p>
        </p:txBody>
      </p:sp>
      <p:sp>
        <p:nvSpPr>
          <p:cNvPr id="6" name="5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υποσέλιδου"/>
          <p:cNvSpPr>
            <a:spLocks noGrp="1"/>
          </p:cNvSpPr>
          <p:nvPr>
            <p:ph type="ftr" sz="quarter" idx="10"/>
          </p:nvPr>
        </p:nvSpPr>
        <p:spPr/>
        <p:txBody>
          <a:bodyPr/>
          <a:lstStyle>
            <a:lvl1pPr>
              <a:defRPr/>
            </a:lvl1pPr>
          </a:lstStyle>
          <a:p>
            <a:r>
              <a:rPr lang="el-GR"/>
              <a:t>Αλεξούδης Ιωάννης</a:t>
            </a:r>
          </a:p>
        </p:txBody>
      </p:sp>
      <p:sp>
        <p:nvSpPr>
          <p:cNvPr id="5" name="4 - Θέση αριθμού διαφάνειας"/>
          <p:cNvSpPr>
            <a:spLocks noGrp="1"/>
          </p:cNvSpPr>
          <p:nvPr>
            <p:ph type="sldNum" sz="quarter" idx="11"/>
          </p:nvPr>
        </p:nvSpPr>
        <p:spPr/>
        <p:txBody>
          <a:bodyPr/>
          <a:lstStyle>
            <a:lvl1pPr>
              <a:defRPr/>
            </a:lvl1pPr>
          </a:lstStyle>
          <a:p>
            <a:fld id="{D598C7EC-402C-4BC0-849D-E0AC8A928AA1}" type="slidenum">
              <a:rPr lang="el-GR"/>
              <a:pPr/>
              <a:t>‹#›</a:t>
            </a:fld>
            <a:endParaRPr lang="el-GR"/>
          </a:p>
        </p:txBody>
      </p:sp>
      <p:sp>
        <p:nvSpPr>
          <p:cNvPr id="6" name="5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υποσέλιδου"/>
          <p:cNvSpPr>
            <a:spLocks noGrp="1"/>
          </p:cNvSpPr>
          <p:nvPr>
            <p:ph type="ftr" sz="quarter" idx="10"/>
          </p:nvPr>
        </p:nvSpPr>
        <p:spPr/>
        <p:txBody>
          <a:bodyPr/>
          <a:lstStyle>
            <a:lvl1pPr>
              <a:defRPr/>
            </a:lvl1pPr>
          </a:lstStyle>
          <a:p>
            <a:r>
              <a:rPr lang="el-GR"/>
              <a:t>Αλεξούδης Ιωάννης</a:t>
            </a:r>
          </a:p>
        </p:txBody>
      </p:sp>
      <p:sp>
        <p:nvSpPr>
          <p:cNvPr id="5" name="4 - Θέση αριθμού διαφάνειας"/>
          <p:cNvSpPr>
            <a:spLocks noGrp="1"/>
          </p:cNvSpPr>
          <p:nvPr>
            <p:ph type="sldNum" sz="quarter" idx="11"/>
          </p:nvPr>
        </p:nvSpPr>
        <p:spPr/>
        <p:txBody>
          <a:bodyPr/>
          <a:lstStyle>
            <a:lvl1pPr>
              <a:defRPr/>
            </a:lvl1pPr>
          </a:lstStyle>
          <a:p>
            <a:fld id="{36222107-7938-4AA5-8643-A2F670A01A43}" type="slidenum">
              <a:rPr lang="el-GR"/>
              <a:pPr/>
              <a:t>‹#›</a:t>
            </a:fld>
            <a:endParaRPr lang="el-GR"/>
          </a:p>
        </p:txBody>
      </p:sp>
      <p:sp>
        <p:nvSpPr>
          <p:cNvPr id="6" name="5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υποσέλιδου"/>
          <p:cNvSpPr>
            <a:spLocks noGrp="1"/>
          </p:cNvSpPr>
          <p:nvPr>
            <p:ph type="ftr" sz="quarter" idx="10"/>
          </p:nvPr>
        </p:nvSpPr>
        <p:spPr/>
        <p:txBody>
          <a:bodyPr/>
          <a:lstStyle>
            <a:lvl1pPr>
              <a:defRPr/>
            </a:lvl1pPr>
          </a:lstStyle>
          <a:p>
            <a:r>
              <a:rPr lang="el-GR"/>
              <a:t>Αλεξούδης Ιωάννης</a:t>
            </a:r>
          </a:p>
        </p:txBody>
      </p:sp>
      <p:sp>
        <p:nvSpPr>
          <p:cNvPr id="6" name="5 - Θέση αριθμού διαφάνειας"/>
          <p:cNvSpPr>
            <a:spLocks noGrp="1"/>
          </p:cNvSpPr>
          <p:nvPr>
            <p:ph type="sldNum" sz="quarter" idx="11"/>
          </p:nvPr>
        </p:nvSpPr>
        <p:spPr/>
        <p:txBody>
          <a:bodyPr/>
          <a:lstStyle>
            <a:lvl1pPr>
              <a:defRPr/>
            </a:lvl1pPr>
          </a:lstStyle>
          <a:p>
            <a:fld id="{8D9A04BB-4842-49E9-A646-B0DC4CD0C208}" type="slidenum">
              <a:rPr lang="el-GR"/>
              <a:pPr/>
              <a:t>‹#›</a:t>
            </a:fld>
            <a:endParaRPr lang="el-GR"/>
          </a:p>
        </p:txBody>
      </p:sp>
      <p:sp>
        <p:nvSpPr>
          <p:cNvPr id="7" name="6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υποσέλιδου"/>
          <p:cNvSpPr>
            <a:spLocks noGrp="1"/>
          </p:cNvSpPr>
          <p:nvPr>
            <p:ph type="ftr" sz="quarter" idx="10"/>
          </p:nvPr>
        </p:nvSpPr>
        <p:spPr/>
        <p:txBody>
          <a:bodyPr/>
          <a:lstStyle>
            <a:lvl1pPr>
              <a:defRPr/>
            </a:lvl1pPr>
          </a:lstStyle>
          <a:p>
            <a:r>
              <a:rPr lang="el-GR"/>
              <a:t>Αλεξούδης Ιωάννης</a:t>
            </a:r>
          </a:p>
        </p:txBody>
      </p:sp>
      <p:sp>
        <p:nvSpPr>
          <p:cNvPr id="8" name="7 - Θέση αριθμού διαφάνειας"/>
          <p:cNvSpPr>
            <a:spLocks noGrp="1"/>
          </p:cNvSpPr>
          <p:nvPr>
            <p:ph type="sldNum" sz="quarter" idx="11"/>
          </p:nvPr>
        </p:nvSpPr>
        <p:spPr/>
        <p:txBody>
          <a:bodyPr/>
          <a:lstStyle>
            <a:lvl1pPr>
              <a:defRPr/>
            </a:lvl1pPr>
          </a:lstStyle>
          <a:p>
            <a:fld id="{834790CE-39B8-48A3-90B3-2A12899B8C17}" type="slidenum">
              <a:rPr lang="el-GR"/>
              <a:pPr/>
              <a:t>‹#›</a:t>
            </a:fld>
            <a:endParaRPr lang="el-GR"/>
          </a:p>
        </p:txBody>
      </p:sp>
      <p:sp>
        <p:nvSpPr>
          <p:cNvPr id="9" name="8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υποσέλιδου"/>
          <p:cNvSpPr>
            <a:spLocks noGrp="1"/>
          </p:cNvSpPr>
          <p:nvPr>
            <p:ph type="ftr" sz="quarter" idx="10"/>
          </p:nvPr>
        </p:nvSpPr>
        <p:spPr/>
        <p:txBody>
          <a:bodyPr/>
          <a:lstStyle>
            <a:lvl1pPr>
              <a:defRPr/>
            </a:lvl1pPr>
          </a:lstStyle>
          <a:p>
            <a:r>
              <a:rPr lang="el-GR"/>
              <a:t>Αλεξούδης Ιωάννης</a:t>
            </a:r>
          </a:p>
        </p:txBody>
      </p:sp>
      <p:sp>
        <p:nvSpPr>
          <p:cNvPr id="4" name="3 - Θέση αριθμού διαφάνειας"/>
          <p:cNvSpPr>
            <a:spLocks noGrp="1"/>
          </p:cNvSpPr>
          <p:nvPr>
            <p:ph type="sldNum" sz="quarter" idx="11"/>
          </p:nvPr>
        </p:nvSpPr>
        <p:spPr/>
        <p:txBody>
          <a:bodyPr/>
          <a:lstStyle>
            <a:lvl1pPr>
              <a:defRPr/>
            </a:lvl1pPr>
          </a:lstStyle>
          <a:p>
            <a:fld id="{9179FC72-F3F0-40DC-A93B-C7014AA6ACDF}" type="slidenum">
              <a:rPr lang="el-GR"/>
              <a:pPr/>
              <a:t>‹#›</a:t>
            </a:fld>
            <a:endParaRPr lang="el-GR"/>
          </a:p>
        </p:txBody>
      </p:sp>
      <p:sp>
        <p:nvSpPr>
          <p:cNvPr id="5" name="4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υποσέλιδου"/>
          <p:cNvSpPr>
            <a:spLocks noGrp="1"/>
          </p:cNvSpPr>
          <p:nvPr>
            <p:ph type="ftr" sz="quarter" idx="10"/>
          </p:nvPr>
        </p:nvSpPr>
        <p:spPr/>
        <p:txBody>
          <a:bodyPr/>
          <a:lstStyle>
            <a:lvl1pPr>
              <a:defRPr/>
            </a:lvl1pPr>
          </a:lstStyle>
          <a:p>
            <a:r>
              <a:rPr lang="el-GR"/>
              <a:t>Αλεξούδης Ιωάννης</a:t>
            </a:r>
          </a:p>
        </p:txBody>
      </p:sp>
      <p:sp>
        <p:nvSpPr>
          <p:cNvPr id="3" name="2 - Θέση αριθμού διαφάνειας"/>
          <p:cNvSpPr>
            <a:spLocks noGrp="1"/>
          </p:cNvSpPr>
          <p:nvPr>
            <p:ph type="sldNum" sz="quarter" idx="11"/>
          </p:nvPr>
        </p:nvSpPr>
        <p:spPr/>
        <p:txBody>
          <a:bodyPr/>
          <a:lstStyle>
            <a:lvl1pPr>
              <a:defRPr/>
            </a:lvl1pPr>
          </a:lstStyle>
          <a:p>
            <a:fld id="{B04073B7-F585-4ECD-8864-50EDE0AC8C8D}" type="slidenum">
              <a:rPr lang="el-GR"/>
              <a:pPr/>
              <a:t>‹#›</a:t>
            </a:fld>
            <a:endParaRPr lang="el-GR"/>
          </a:p>
        </p:txBody>
      </p:sp>
      <p:sp>
        <p:nvSpPr>
          <p:cNvPr id="4" name="3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υποσέλιδου"/>
          <p:cNvSpPr>
            <a:spLocks noGrp="1"/>
          </p:cNvSpPr>
          <p:nvPr>
            <p:ph type="ftr" sz="quarter" idx="10"/>
          </p:nvPr>
        </p:nvSpPr>
        <p:spPr/>
        <p:txBody>
          <a:bodyPr/>
          <a:lstStyle>
            <a:lvl1pPr>
              <a:defRPr/>
            </a:lvl1pPr>
          </a:lstStyle>
          <a:p>
            <a:r>
              <a:rPr lang="el-GR"/>
              <a:t>Αλεξούδης Ιωάννης</a:t>
            </a:r>
          </a:p>
        </p:txBody>
      </p:sp>
      <p:sp>
        <p:nvSpPr>
          <p:cNvPr id="6" name="5 - Θέση αριθμού διαφάνειας"/>
          <p:cNvSpPr>
            <a:spLocks noGrp="1"/>
          </p:cNvSpPr>
          <p:nvPr>
            <p:ph type="sldNum" sz="quarter" idx="11"/>
          </p:nvPr>
        </p:nvSpPr>
        <p:spPr/>
        <p:txBody>
          <a:bodyPr/>
          <a:lstStyle>
            <a:lvl1pPr>
              <a:defRPr/>
            </a:lvl1pPr>
          </a:lstStyle>
          <a:p>
            <a:fld id="{BCA1F529-21DF-4960-84DB-2BF2B100B3FC}" type="slidenum">
              <a:rPr lang="el-GR"/>
              <a:pPr/>
              <a:t>‹#›</a:t>
            </a:fld>
            <a:endParaRPr lang="el-GR"/>
          </a:p>
        </p:txBody>
      </p:sp>
      <p:sp>
        <p:nvSpPr>
          <p:cNvPr id="7" name="6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υποσέλιδου"/>
          <p:cNvSpPr>
            <a:spLocks noGrp="1"/>
          </p:cNvSpPr>
          <p:nvPr>
            <p:ph type="ftr" sz="quarter" idx="10"/>
          </p:nvPr>
        </p:nvSpPr>
        <p:spPr/>
        <p:txBody>
          <a:bodyPr/>
          <a:lstStyle>
            <a:lvl1pPr>
              <a:defRPr/>
            </a:lvl1pPr>
          </a:lstStyle>
          <a:p>
            <a:r>
              <a:rPr lang="el-GR"/>
              <a:t>Αλεξούδης Ιωάννης</a:t>
            </a:r>
          </a:p>
        </p:txBody>
      </p:sp>
      <p:sp>
        <p:nvSpPr>
          <p:cNvPr id="6" name="5 - Θέση αριθμού διαφάνειας"/>
          <p:cNvSpPr>
            <a:spLocks noGrp="1"/>
          </p:cNvSpPr>
          <p:nvPr>
            <p:ph type="sldNum" sz="quarter" idx="11"/>
          </p:nvPr>
        </p:nvSpPr>
        <p:spPr/>
        <p:txBody>
          <a:bodyPr/>
          <a:lstStyle>
            <a:lvl1pPr>
              <a:defRPr/>
            </a:lvl1pPr>
          </a:lstStyle>
          <a:p>
            <a:fld id="{274278C0-D11A-45E1-A698-A7EE800C67AA}" type="slidenum">
              <a:rPr lang="el-GR"/>
              <a:pPr/>
              <a:t>‹#›</a:t>
            </a:fld>
            <a:endParaRPr lang="el-GR"/>
          </a:p>
        </p:txBody>
      </p:sp>
      <p:sp>
        <p:nvSpPr>
          <p:cNvPr id="7" name="6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r>
              <a:rPr lang="el-GR"/>
              <a:t>Αλεξούδης Ιωάννης</a:t>
            </a:r>
          </a:p>
        </p:txBody>
      </p:sp>
      <p:sp>
        <p:nvSpPr>
          <p:cNvPr id="16387"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437D7762-7CDA-4D82-A1B5-826985096CEF}" type="slidenum">
              <a:rPr lang="el-GR"/>
              <a:pPr/>
              <a:t>‹#›</a:t>
            </a:fld>
            <a:endParaRPr lang="el-GR"/>
          </a:p>
        </p:txBody>
      </p:sp>
      <p:grpSp>
        <p:nvGrpSpPr>
          <p:cNvPr id="16388" name="Group 4"/>
          <p:cNvGrpSpPr>
            <a:grpSpLocks/>
          </p:cNvGrpSpPr>
          <p:nvPr/>
        </p:nvGrpSpPr>
        <p:grpSpPr bwMode="auto">
          <a:xfrm>
            <a:off x="0" y="0"/>
            <a:ext cx="9144000" cy="546100"/>
            <a:chOff x="0" y="0"/>
            <a:chExt cx="5760" cy="344"/>
          </a:xfrm>
        </p:grpSpPr>
        <p:sp>
          <p:nvSpPr>
            <p:cNvPr id="16389"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l-GR" sz="2400">
                <a:latin typeface="Times New Roman" pitchFamily="18" charset="0"/>
              </a:endParaRPr>
            </a:p>
          </p:txBody>
        </p:sp>
        <p:sp>
          <p:nvSpPr>
            <p:cNvPr id="16390"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el-GR" sz="2400">
                <a:latin typeface="Times New Roman" pitchFamily="18" charset="0"/>
              </a:endParaRPr>
            </a:p>
          </p:txBody>
        </p:sp>
        <p:sp>
          <p:nvSpPr>
            <p:cNvPr id="16391"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el-GR">
                <a:solidFill>
                  <a:schemeClr val="hlink"/>
                </a:solidFill>
              </a:endParaRPr>
            </a:p>
          </p:txBody>
        </p:sp>
        <p:sp>
          <p:nvSpPr>
            <p:cNvPr id="16392"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el-GR">
                <a:solidFill>
                  <a:schemeClr val="hlink"/>
                </a:solidFill>
              </a:endParaRPr>
            </a:p>
          </p:txBody>
        </p:sp>
        <p:sp>
          <p:nvSpPr>
            <p:cNvPr id="16393"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el-GR">
                <a:solidFill>
                  <a:schemeClr val="accent2"/>
                </a:solidFill>
              </a:endParaRPr>
            </a:p>
          </p:txBody>
        </p:sp>
        <p:sp>
          <p:nvSpPr>
            <p:cNvPr id="16394"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el-GR">
                <a:solidFill>
                  <a:schemeClr val="hlink"/>
                </a:solidFill>
              </a:endParaRPr>
            </a:p>
          </p:txBody>
        </p:sp>
        <p:sp>
          <p:nvSpPr>
            <p:cNvPr id="16395"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el-GR" sz="2400">
                <a:latin typeface="Times New Roman" pitchFamily="18" charset="0"/>
              </a:endParaRPr>
            </a:p>
          </p:txBody>
        </p:sp>
        <p:sp>
          <p:nvSpPr>
            <p:cNvPr id="16396"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el-GR">
                <a:solidFill>
                  <a:schemeClr val="accent2"/>
                </a:solidFill>
              </a:endParaRPr>
            </a:p>
          </p:txBody>
        </p:sp>
        <p:sp>
          <p:nvSpPr>
            <p:cNvPr id="16397"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el-GR">
                <a:solidFill>
                  <a:schemeClr val="accent2"/>
                </a:solidFill>
              </a:endParaRPr>
            </a:p>
          </p:txBody>
        </p:sp>
      </p:grpSp>
      <p:sp>
        <p:nvSpPr>
          <p:cNvPr id="16398"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16399"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16400"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l-G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l-GR" b="1">
                <a:latin typeface="Arial Black" pitchFamily="34" charset="0"/>
              </a:rPr>
              <a:t>ΣΧΟΛΙΚΟΣ ΕΚΦΟΒΙΣΜΟΣ</a:t>
            </a:r>
          </a:p>
        </p:txBody>
      </p:sp>
      <p:sp>
        <p:nvSpPr>
          <p:cNvPr id="2054" name="WordArt 6"/>
          <p:cNvSpPr>
            <a:spLocks noChangeArrowheads="1" noChangeShapeType="1" noTextEdit="1"/>
          </p:cNvSpPr>
          <p:nvPr/>
        </p:nvSpPr>
        <p:spPr bwMode="auto">
          <a:xfrm>
            <a:off x="539750" y="4652963"/>
            <a:ext cx="8280400" cy="1728787"/>
          </a:xfrm>
          <a:prstGeom prst="rect">
            <a:avLst/>
          </a:prstGeom>
        </p:spPr>
        <p:txBody>
          <a:bodyPr wrap="none" fromWordArt="1">
            <a:prstTxWarp prst="textPlain">
              <a:avLst>
                <a:gd name="adj" fmla="val 50000"/>
              </a:avLst>
            </a:prstTxWarp>
          </a:bodyPr>
          <a:lstStyle/>
          <a:p>
            <a:pPr algn="ctr"/>
            <a:r>
              <a:rPr lang="el-GR" sz="2400" b="1" kern="10">
                <a:ln w="15875">
                  <a:solidFill>
                    <a:srgbClr val="000000"/>
                  </a:solidFill>
                  <a:round/>
                  <a:headEnd/>
                  <a:tailEnd/>
                </a:ln>
                <a:gradFill rotWithShape="1">
                  <a:gsLst>
                    <a:gs pos="0">
                      <a:srgbClr val="FF3300"/>
                    </a:gs>
                    <a:gs pos="100000">
                      <a:srgbClr val="990099"/>
                    </a:gs>
                  </a:gsLst>
                  <a:lin ang="5400000" scaled="1"/>
                </a:gradFill>
                <a:effectLst>
                  <a:outerShdw dist="35921" dir="2700000" algn="ctr" rotWithShape="0">
                    <a:srgbClr val="808080">
                      <a:alpha val="80000"/>
                    </a:srgbClr>
                  </a:outerShdw>
                </a:effectLst>
                <a:latin typeface="Aka-AcidGR-Loving"/>
              </a:rPr>
              <a:t>η βία δεν είναι μαγκιά</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2054"/>
                                        </p:tgtEl>
                                        <p:attrNameLst>
                                          <p:attrName>style.visibility</p:attrName>
                                        </p:attrNameLst>
                                      </p:cBhvr>
                                      <p:to>
                                        <p:strVal val="visible"/>
                                      </p:to>
                                    </p:set>
                                    <p:animEffect transition="in" filter="fade">
                                      <p:cBhvr>
                                        <p:cTn id="11" dur="20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solidFill>
                  <a:schemeClr val="bg2">
                    <a:lumMod val="60000"/>
                    <a:lumOff val="40000"/>
                  </a:schemeClr>
                </a:solidFill>
              </a:rPr>
              <a:t>ΔΕΔΟΜΕΝΑ ΕΡΕΥΝΩΝ ΣΤΗΝ ΕΛΛΑΔΑ</a:t>
            </a:r>
            <a:endParaRPr lang="el-GR" dirty="0">
              <a:solidFill>
                <a:schemeClr val="bg2">
                  <a:lumMod val="60000"/>
                  <a:lumOff val="40000"/>
                </a:schemeClr>
              </a:solidFill>
            </a:endParaRPr>
          </a:p>
        </p:txBody>
      </p:sp>
      <p:sp>
        <p:nvSpPr>
          <p:cNvPr id="3" name="2 - Θέση περιεχομένου"/>
          <p:cNvSpPr>
            <a:spLocks noGrp="1"/>
          </p:cNvSpPr>
          <p:nvPr>
            <p:ph idx="1"/>
          </p:nvPr>
        </p:nvSpPr>
        <p:spPr/>
        <p:txBody>
          <a:bodyPr/>
          <a:lstStyle/>
          <a:p>
            <a:r>
              <a:rPr lang="el-GR" sz="1800" dirty="0" smtClean="0"/>
              <a:t>Το </a:t>
            </a:r>
            <a:r>
              <a:rPr lang="el-GR" sz="1800" u="sng" dirty="0" smtClean="0">
                <a:solidFill>
                  <a:srgbClr val="FF3300"/>
                </a:solidFill>
              </a:rPr>
              <a:t>10% - 15% </a:t>
            </a:r>
            <a:r>
              <a:rPr lang="el-GR" sz="1800" dirty="0" smtClean="0"/>
              <a:t>των μαθητών πέφτει θύμα διαφόρων μορφών βίας στο σχολείο</a:t>
            </a:r>
            <a:r>
              <a:rPr lang="el-GR" sz="1800" dirty="0" smtClean="0"/>
              <a:t>.</a:t>
            </a:r>
          </a:p>
          <a:p>
            <a:r>
              <a:rPr lang="el-GR" sz="1800" dirty="0" smtClean="0"/>
              <a:t>Οι μαθητές που ασκούν βία δηλαδή οι θύτες υπολογίζεται ότι δεν ξεπερνούν το 5% του συνόλου των μαθητών.</a:t>
            </a:r>
          </a:p>
          <a:p>
            <a:r>
              <a:rPr lang="el-GR" sz="1800" dirty="0" smtClean="0"/>
              <a:t>Τα αγόρια εμπλέκονται περισσότερο σε περιστατικά σωματικής βίας ενώ τα κορίτσια σε περιστατικά λεκτικής βίας σε αναλογία 3 προς 1.</a:t>
            </a:r>
          </a:p>
          <a:p>
            <a:r>
              <a:rPr lang="el-GR" sz="1800" dirty="0" smtClean="0"/>
              <a:t>Τα περιστατικά εκδηλώνονται με μεγαλύτερη συχνότητα στο δημοτικό </a:t>
            </a:r>
            <a:r>
              <a:rPr lang="el-GR" sz="1800" dirty="0" smtClean="0"/>
              <a:t>και στο </a:t>
            </a:r>
            <a:r>
              <a:rPr lang="el-GR" sz="1800" dirty="0" smtClean="0"/>
              <a:t>γυμνάσιο ενώ στο Λύκειο μειώνονται</a:t>
            </a:r>
            <a:r>
              <a:rPr lang="el-GR" sz="1800" dirty="0" smtClean="0"/>
              <a:t>.</a:t>
            </a:r>
          </a:p>
          <a:p>
            <a:r>
              <a:rPr lang="el-GR" sz="1800" dirty="0" smtClean="0"/>
              <a:t>Οι μισοί από τους μαθητές θύματα βίας δεν αναφέρουν πουθενά το γεγονός, ενώ οι υπόλοιποι μισοί συνήθως το αναφέρουν σε φίλους τους και σπανιότερα στους εκπαιδευτικούς ή γονείς τους.  </a:t>
            </a:r>
          </a:p>
          <a:p>
            <a:endParaRPr lang="el-GR" dirty="0" smtClean="0"/>
          </a:p>
          <a:p>
            <a:endParaRPr lang="el-GR" dirty="0" smtClean="0"/>
          </a:p>
          <a:p>
            <a:pPr>
              <a:buNone/>
            </a:pP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t>Επιπτώσεις</a:t>
            </a:r>
            <a:endParaRPr lang="el-GR" dirty="0"/>
          </a:p>
        </p:txBody>
      </p:sp>
      <p:sp>
        <p:nvSpPr>
          <p:cNvPr id="3" name="2 - Θέση περιεχομένου"/>
          <p:cNvSpPr>
            <a:spLocks noGrp="1"/>
          </p:cNvSpPr>
          <p:nvPr>
            <p:ph idx="1"/>
          </p:nvPr>
        </p:nvSpPr>
        <p:spPr/>
        <p:txBody>
          <a:bodyPr/>
          <a:lstStyle/>
          <a:p>
            <a:r>
              <a:rPr lang="el-GR" sz="2400" i="1" dirty="0" smtClean="0">
                <a:solidFill>
                  <a:schemeClr val="bg2">
                    <a:lumMod val="60000"/>
                    <a:lumOff val="40000"/>
                  </a:schemeClr>
                </a:solidFill>
              </a:rPr>
              <a:t>Οι επιπτώσεις του σχολικού εκφοβισμού είναι ποικίλες, σοβαρές και μακροχρόνιες και αφορούν στα παιδιά που </a:t>
            </a:r>
            <a:r>
              <a:rPr lang="el-GR" sz="2400" i="1" dirty="0" err="1" smtClean="0">
                <a:solidFill>
                  <a:schemeClr val="bg2">
                    <a:lumMod val="60000"/>
                    <a:lumOff val="40000"/>
                  </a:schemeClr>
                </a:solidFill>
              </a:rPr>
              <a:t>θυματοποιούνται</a:t>
            </a:r>
            <a:r>
              <a:rPr lang="el-GR" sz="2400" i="1" dirty="0" smtClean="0">
                <a:solidFill>
                  <a:schemeClr val="bg2">
                    <a:lumMod val="60000"/>
                    <a:lumOff val="40000"/>
                  </a:schemeClr>
                </a:solidFill>
              </a:rPr>
              <a:t>, αλλά και τα παιδιά θύτες καθώς επίσης και τα παιδιά παρατηρητές. Η τελευταία κατηγορία αναφέρεται στους μαθητές οι οποίοι παραμένουν αμέτοχοι χωρίς να υποστηρίζουν ή να προστατεύουν μία από τις δύο πλευρές. Συνήθως αισθάνονται άβολα και αναποφάσιστοι σχετικά με το ποιος είναι ο υπεύθυνος ή αν το θύμα άξιζε της συγκεκριμένης αντιμετώπισης ή όχι.</a:t>
            </a:r>
            <a:endParaRPr lang="el-GR" sz="2400" i="1" dirty="0">
              <a:solidFill>
                <a:schemeClr val="bg2">
                  <a:lumMod val="60000"/>
                  <a:lumOff val="40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t>Τα παιδία που εκφοβίζονται</a:t>
            </a:r>
            <a:endParaRPr lang="el-GR" dirty="0"/>
          </a:p>
        </p:txBody>
      </p:sp>
      <p:sp>
        <p:nvSpPr>
          <p:cNvPr id="3" name="2 - Θέση περιεχομένου"/>
          <p:cNvSpPr>
            <a:spLocks noGrp="1"/>
          </p:cNvSpPr>
          <p:nvPr>
            <p:ph idx="1"/>
          </p:nvPr>
        </p:nvSpPr>
        <p:spPr/>
        <p:txBody>
          <a:bodyPr/>
          <a:lstStyle/>
          <a:p>
            <a:r>
              <a:rPr lang="el-GR" sz="2000" dirty="0" smtClean="0"/>
              <a:t>Έχουν περισσότερες πιθανότητες να υποφέρουν από κατάθλιψη και άγχος και μερικά από τα συμπτώματα που αναγράφονται παρακάτω, μπορεί να εξακολουθήσουν να υπάρχουν μέχρι την ενηλικίωση:</a:t>
            </a:r>
          </a:p>
          <a:p>
            <a:r>
              <a:rPr lang="el-GR" sz="2000" dirty="0" smtClean="0"/>
              <a:t>Έχουν συχνά τάσης αυτοκτονίας που μπορεί να συνεχίσουν και μέχρι την ενηλικίωση. Σε μία μελέτη, οι ενήλικες που υπήρξαν θύματα σχολικού εκφοβισμού ήταν 3 φορές πιο πιθανόν να κάνουν σκέψεις για αυτοκτονία.</a:t>
            </a:r>
          </a:p>
          <a:p>
            <a:r>
              <a:rPr lang="el-GR" sz="2000" dirty="0" smtClean="0"/>
              <a:t>Είναι πιο πιθανόν να παρουσιάσουν σωματικά συμπτώματα που περιλαμβάνουν, πονοκέφαλους ημικρανίες, δερματικά προβλήματα ( </a:t>
            </a:r>
            <a:r>
              <a:rPr lang="el-GR" sz="2000" dirty="0" err="1" smtClean="0"/>
              <a:t>π,χ</a:t>
            </a:r>
            <a:r>
              <a:rPr lang="el-GR" sz="2000" dirty="0" smtClean="0"/>
              <a:t>., έκζεμα, ή ψωρίαση) έλκος, τρέμουλο, αυξημένους παλμούς κρίσεις πανικού κ.α</a:t>
            </a:r>
            <a:r>
              <a:rPr lang="el-GR" sz="2000" dirty="0" smtClean="0"/>
              <a:t>.</a:t>
            </a:r>
            <a:endParaRPr lang="el-GR" sz="2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t>Τα παιδία που εκφοβίζονται</a:t>
            </a:r>
            <a:endParaRPr lang="el-GR" dirty="0"/>
          </a:p>
        </p:txBody>
      </p:sp>
      <p:sp>
        <p:nvSpPr>
          <p:cNvPr id="3" name="2 - Θέση περιεχομένου"/>
          <p:cNvSpPr>
            <a:spLocks noGrp="1"/>
          </p:cNvSpPr>
          <p:nvPr>
            <p:ph idx="1"/>
          </p:nvPr>
        </p:nvSpPr>
        <p:spPr/>
        <p:txBody>
          <a:bodyPr/>
          <a:lstStyle/>
          <a:p>
            <a:r>
              <a:rPr lang="el-GR" sz="2000" dirty="0" smtClean="0"/>
              <a:t>Σχετική έρευνα έδειξε ότι τα θύματα σχολικού εκφοβισμού – δημοτικής ηλικίας– είχαν τις διπλάσιες πιθανότητες να εμφανίσουν ψυχωτικά συμπτώματα στην </a:t>
            </a:r>
            <a:r>
              <a:rPr lang="el-GR" sz="2000" dirty="0" smtClean="0"/>
              <a:t>εφηβεία</a:t>
            </a:r>
          </a:p>
          <a:p>
            <a:pPr>
              <a:buNone/>
            </a:pPr>
            <a:endParaRPr lang="el-GR" sz="2000" dirty="0" smtClean="0"/>
          </a:p>
          <a:p>
            <a:r>
              <a:rPr lang="el-GR" sz="2000" dirty="0" smtClean="0"/>
              <a:t>Είναι πιο πιθανό να παραπονιούνται για την υγεία τους. Σε μία μελέτη, η </a:t>
            </a:r>
            <a:r>
              <a:rPr lang="el-GR" sz="2000" dirty="0" err="1" smtClean="0"/>
              <a:t>θυματοποίηση</a:t>
            </a:r>
            <a:r>
              <a:rPr lang="el-GR" sz="2000" dirty="0" smtClean="0"/>
              <a:t> σχετίστηκε με την κατάσταση υγείας χρόνια αργότερα</a:t>
            </a:r>
            <a:r>
              <a:rPr lang="el-GR" sz="2000" dirty="0" smtClean="0"/>
              <a:t>.</a:t>
            </a:r>
          </a:p>
          <a:p>
            <a:pPr>
              <a:buNone/>
            </a:pPr>
            <a:endParaRPr lang="el-GR" sz="2000" dirty="0" smtClean="0"/>
          </a:p>
          <a:p>
            <a:r>
              <a:rPr lang="el-GR" sz="2000" dirty="0" smtClean="0"/>
              <a:t>Μείωση της σχολικής απόδοσης και παρουσίας στο σχολείο, όπως και αυξημένες πιθανότητες να παρατήσουν εντελώς το </a:t>
            </a:r>
            <a:r>
              <a:rPr lang="el-GR" sz="2000" dirty="0" smtClean="0"/>
              <a:t>σχολείο.</a:t>
            </a:r>
            <a:endParaRPr lang="el-GR"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t>Τα παιδία που εκφοβίζονται</a:t>
            </a:r>
            <a:endParaRPr lang="el-GR" dirty="0"/>
          </a:p>
        </p:txBody>
      </p:sp>
      <p:sp>
        <p:nvSpPr>
          <p:cNvPr id="3" name="2 - Θέση περιεχομένου"/>
          <p:cNvSpPr>
            <a:spLocks noGrp="1"/>
          </p:cNvSpPr>
          <p:nvPr>
            <p:ph idx="1"/>
          </p:nvPr>
        </p:nvSpPr>
        <p:spPr/>
        <p:txBody>
          <a:bodyPr/>
          <a:lstStyle/>
          <a:p>
            <a:r>
              <a:rPr lang="el-GR" sz="2400" dirty="0" smtClean="0"/>
              <a:t>Έχουν περισσότερες πιθανότητες να αντιδράσουν με εξαιρετικά βίαιο τρόπο. Σε 12 από τα 15 περιστατικά στη δεκαετία του 1990, όπου μαθητές έριξαν </a:t>
            </a:r>
            <a:r>
              <a:rPr lang="el-GR" sz="2400" dirty="0" smtClean="0"/>
              <a:t>πυρά </a:t>
            </a:r>
            <a:r>
              <a:rPr lang="el-GR" sz="2400" dirty="0" smtClean="0"/>
              <a:t>στο σχολείο τους, οι σκοπευτές ήταν θύματα σχολικού εκφοβισμού.</a:t>
            </a:r>
          </a:p>
          <a:p>
            <a:pPr lvl="2"/>
            <a:r>
              <a:rPr lang="el-GR" dirty="0" smtClean="0"/>
              <a:t>αυξημένο αίσθημα θλίψης και μοναξιάς</a:t>
            </a:r>
          </a:p>
          <a:p>
            <a:pPr lvl="2"/>
            <a:r>
              <a:rPr lang="el-GR" dirty="0" smtClean="0"/>
              <a:t>αλλαγές στον ύπνο και στις διατροφικές συνήθειες</a:t>
            </a:r>
          </a:p>
          <a:p>
            <a:pPr lvl="2"/>
            <a:r>
              <a:rPr lang="el-GR" dirty="0" smtClean="0"/>
              <a:t>απώλειας ενδιαφέροντος για δραστηριότητες</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t>Τα παιδία που εκφοβίζουν</a:t>
            </a:r>
            <a:endParaRPr lang="el-GR" dirty="0"/>
          </a:p>
        </p:txBody>
      </p:sp>
      <p:sp>
        <p:nvSpPr>
          <p:cNvPr id="3" name="2 - Θέση περιεχομένου"/>
          <p:cNvSpPr>
            <a:spLocks noGrp="1"/>
          </p:cNvSpPr>
          <p:nvPr>
            <p:ph idx="1"/>
          </p:nvPr>
        </p:nvSpPr>
        <p:spPr/>
        <p:txBody>
          <a:bodyPr/>
          <a:lstStyle/>
          <a:p>
            <a:r>
              <a:rPr lang="el-GR" sz="2400" dirty="0" smtClean="0"/>
              <a:t>‘Έχουν αυξημένες πιθανότητες κατάχρησης αλκοόλ και άλλων ναρκωτικών κατά την περίοδο της εφηβείας καθώς και ως ενήλικες.</a:t>
            </a:r>
          </a:p>
          <a:p>
            <a:r>
              <a:rPr lang="el-GR" sz="2400" dirty="0" smtClean="0"/>
              <a:t>Είναι πιο πιθανό να εμπλακούν σε καυγάδες, σε βανδαλισμούς και να παρατήσουν το σχολείο.</a:t>
            </a:r>
          </a:p>
          <a:p>
            <a:r>
              <a:rPr lang="el-GR" sz="2400" dirty="0" smtClean="0"/>
              <a:t>Είναι πιο πιθανό να ασκήσουν πρόωρη σεξουαλική δραστηριότητα.</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t>Τα παιδία που εκφοβίζουν</a:t>
            </a:r>
            <a:endParaRPr lang="el-GR" dirty="0"/>
          </a:p>
        </p:txBody>
      </p:sp>
      <p:sp>
        <p:nvSpPr>
          <p:cNvPr id="3" name="2 - Θέση περιεχομένου"/>
          <p:cNvSpPr>
            <a:spLocks noGrp="1"/>
          </p:cNvSpPr>
          <p:nvPr>
            <p:ph idx="1"/>
          </p:nvPr>
        </p:nvSpPr>
        <p:spPr/>
        <p:txBody>
          <a:bodyPr/>
          <a:lstStyle/>
          <a:p>
            <a:r>
              <a:rPr lang="el-GR" sz="2800" dirty="0" smtClean="0"/>
              <a:t>Είναι πιο πιθανό να έχουν προβλήματα με τον νόμο όταν ενηλικιωθούν. Σε μία μελέτη, 60% των αγοριών που εκφόβιζαν στο Γυμνάσιο είχαν είδη προβλήματα με τον νόμο πριν συμπληρώσουν τα 24 έτη. Επίσης αυτά τα άτομα όταν ενηλικιωθούν είναι πιο πιθανόν να ασκούν βία στους συντρόφους τους και στα παιδία τους και αδυνατούν να κρατήσουν τις φιλικές τους σχέσεις.</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t>Τα παιδία παρατηρητές</a:t>
            </a:r>
            <a:endParaRPr lang="el-GR" dirty="0"/>
          </a:p>
        </p:txBody>
      </p:sp>
      <p:sp>
        <p:nvSpPr>
          <p:cNvPr id="3" name="2 - Θέση περιεχομένου"/>
          <p:cNvSpPr>
            <a:spLocks noGrp="1"/>
          </p:cNvSpPr>
          <p:nvPr>
            <p:ph idx="1"/>
          </p:nvPr>
        </p:nvSpPr>
        <p:spPr/>
        <p:txBody>
          <a:bodyPr/>
          <a:lstStyle/>
          <a:p>
            <a:r>
              <a:rPr lang="el-GR" sz="2800" dirty="0" smtClean="0"/>
              <a:t>Έχουν αυξημένες πιθανότητες να καπνίζουν και να κάνουν κατάχρηση αλκοόλης ή άλλων ναρκωτικών.</a:t>
            </a:r>
          </a:p>
          <a:p>
            <a:r>
              <a:rPr lang="el-GR" sz="2800" dirty="0" smtClean="0"/>
              <a:t>‘Έχουν αυξημένα προβλήματα ψυχικής υγείας, συμπεριλαμβανομένων της κατάθλιψη και το άγχος.</a:t>
            </a:r>
          </a:p>
          <a:p>
            <a:r>
              <a:rPr lang="el-GR" sz="2800" dirty="0" smtClean="0"/>
              <a:t>Είναι πιο πιθανόν να απουσιάζουν συχνά από το σχολείο.</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a:r>
              <a:rPr lang="el-GR" sz="6000" b="1">
                <a:solidFill>
                  <a:srgbClr val="990099"/>
                </a:solidFill>
                <a:latin typeface="Calibri" pitchFamily="34" charset="0"/>
              </a:rPr>
              <a:t>Τι πρέπει να ξέρεις</a:t>
            </a:r>
          </a:p>
        </p:txBody>
      </p:sp>
      <p:sp>
        <p:nvSpPr>
          <p:cNvPr id="30723" name="Rectangle 3"/>
          <p:cNvSpPr>
            <a:spLocks noGrp="1" noChangeArrowheads="1"/>
          </p:cNvSpPr>
          <p:nvPr>
            <p:ph type="body" idx="1"/>
          </p:nvPr>
        </p:nvSpPr>
        <p:spPr/>
        <p:txBody>
          <a:bodyPr/>
          <a:lstStyle/>
          <a:p>
            <a:pPr algn="just">
              <a:lnSpc>
                <a:spcPct val="90000"/>
              </a:lnSpc>
              <a:buFont typeface="Wingdings" pitchFamily="2" charset="2"/>
              <a:buNone/>
            </a:pPr>
            <a:r>
              <a:rPr lang="el-GR" sz="2400"/>
              <a:t>	</a:t>
            </a:r>
            <a:r>
              <a:rPr lang="el-GR" sz="2400" b="1" i="1">
                <a:solidFill>
                  <a:schemeClr val="bg2"/>
                </a:solidFill>
                <a:latin typeface="Calibri" pitchFamily="34" charset="0"/>
              </a:rPr>
              <a:t>Είναι βασικό δικαίωμα κάθε παιδιού να πηγαίνει στο σχολείο χωρίς να φοβάται ότι κάποιο άλλο παιδί μπορεί να το ταπεινώσει ή να το προσβάλλει ή να του επιβληθεί με τη βία ανεξάρτητα από:</a:t>
            </a:r>
          </a:p>
          <a:p>
            <a:pPr>
              <a:lnSpc>
                <a:spcPct val="90000"/>
              </a:lnSpc>
              <a:buFont typeface="Wingdings" pitchFamily="2" charset="2"/>
              <a:buNone/>
            </a:pPr>
            <a:endParaRPr lang="el-GR" sz="2400" b="1" i="1">
              <a:solidFill>
                <a:schemeClr val="bg2"/>
              </a:solidFill>
              <a:latin typeface="Calibri" pitchFamily="34" charset="0"/>
            </a:endParaRPr>
          </a:p>
          <a:p>
            <a:pPr>
              <a:lnSpc>
                <a:spcPct val="90000"/>
              </a:lnSpc>
            </a:pPr>
            <a:r>
              <a:rPr lang="el-GR" sz="2400" b="1">
                <a:solidFill>
                  <a:schemeClr val="bg2"/>
                </a:solidFill>
                <a:latin typeface="Calibri" pitchFamily="34" charset="0"/>
              </a:rPr>
              <a:t>Αν είναι αγόρι η κορίτσι</a:t>
            </a:r>
          </a:p>
          <a:p>
            <a:pPr>
              <a:lnSpc>
                <a:spcPct val="90000"/>
              </a:lnSpc>
            </a:pPr>
            <a:r>
              <a:rPr lang="el-GR" sz="2400" b="1">
                <a:solidFill>
                  <a:schemeClr val="bg2"/>
                </a:solidFill>
                <a:latin typeface="Calibri" pitchFamily="34" charset="0"/>
              </a:rPr>
              <a:t>Την εμφάνισή του</a:t>
            </a:r>
          </a:p>
          <a:p>
            <a:pPr>
              <a:lnSpc>
                <a:spcPct val="90000"/>
              </a:lnSpc>
            </a:pPr>
            <a:r>
              <a:rPr lang="el-GR" sz="2400" b="1">
                <a:solidFill>
                  <a:schemeClr val="bg2"/>
                </a:solidFill>
                <a:latin typeface="Calibri" pitchFamily="34" charset="0"/>
              </a:rPr>
              <a:t>Τις ικανότητες που έχει</a:t>
            </a:r>
          </a:p>
          <a:p>
            <a:pPr>
              <a:lnSpc>
                <a:spcPct val="90000"/>
              </a:lnSpc>
            </a:pPr>
            <a:r>
              <a:rPr lang="el-GR" sz="2400" b="1">
                <a:solidFill>
                  <a:schemeClr val="bg2"/>
                </a:solidFill>
                <a:latin typeface="Calibri" pitchFamily="34" charset="0"/>
              </a:rPr>
              <a:t>Την πατρίδα που έχει</a:t>
            </a:r>
          </a:p>
          <a:p>
            <a:pPr>
              <a:lnSpc>
                <a:spcPct val="90000"/>
              </a:lnSpc>
            </a:pPr>
            <a:r>
              <a:rPr lang="el-GR" sz="2400" b="1">
                <a:solidFill>
                  <a:schemeClr val="bg2"/>
                </a:solidFill>
                <a:latin typeface="Calibri" pitchFamily="34" charset="0"/>
              </a:rPr>
              <a:t>Τη θρησκεία που πιστεύει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fade">
                                      <p:cBhvr>
                                        <p:cTn id="7" dur="2000"/>
                                        <p:tgtEl>
                                          <p:spTgt spid="30722"/>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30723">
                                            <p:txEl>
                                              <p:pRg st="0" end="0"/>
                                            </p:txEl>
                                          </p:spTgt>
                                        </p:tgtEl>
                                        <p:attrNameLst>
                                          <p:attrName>style.visibility</p:attrName>
                                        </p:attrNameLst>
                                      </p:cBhvr>
                                      <p:to>
                                        <p:strVal val="visible"/>
                                      </p:to>
                                    </p:set>
                                    <p:animEffect transition="in" filter="fade">
                                      <p:cBhvr>
                                        <p:cTn id="11" dur="2000"/>
                                        <p:tgtEl>
                                          <p:spTgt spid="30723">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30723">
                                            <p:txEl>
                                              <p:pRg st="2" end="2"/>
                                            </p:txEl>
                                          </p:spTgt>
                                        </p:tgtEl>
                                        <p:attrNameLst>
                                          <p:attrName>style.visibility</p:attrName>
                                        </p:attrNameLst>
                                      </p:cBhvr>
                                      <p:to>
                                        <p:strVal val="visible"/>
                                      </p:to>
                                    </p:set>
                                    <p:animEffect transition="in" filter="fade">
                                      <p:cBhvr>
                                        <p:cTn id="15" dur="2000"/>
                                        <p:tgtEl>
                                          <p:spTgt spid="30723">
                                            <p:txEl>
                                              <p:pRg st="2" end="2"/>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30723">
                                            <p:txEl>
                                              <p:pRg st="3" end="3"/>
                                            </p:txEl>
                                          </p:spTgt>
                                        </p:tgtEl>
                                        <p:attrNameLst>
                                          <p:attrName>style.visibility</p:attrName>
                                        </p:attrNameLst>
                                      </p:cBhvr>
                                      <p:to>
                                        <p:strVal val="visible"/>
                                      </p:to>
                                    </p:set>
                                    <p:animEffect transition="in" filter="fade">
                                      <p:cBhvr>
                                        <p:cTn id="19" dur="2000"/>
                                        <p:tgtEl>
                                          <p:spTgt spid="30723">
                                            <p:txEl>
                                              <p:pRg st="3" end="3"/>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30723">
                                            <p:txEl>
                                              <p:pRg st="4" end="4"/>
                                            </p:txEl>
                                          </p:spTgt>
                                        </p:tgtEl>
                                        <p:attrNameLst>
                                          <p:attrName>style.visibility</p:attrName>
                                        </p:attrNameLst>
                                      </p:cBhvr>
                                      <p:to>
                                        <p:strVal val="visible"/>
                                      </p:to>
                                    </p:set>
                                    <p:animEffect transition="in" filter="fade">
                                      <p:cBhvr>
                                        <p:cTn id="23" dur="2000"/>
                                        <p:tgtEl>
                                          <p:spTgt spid="30723">
                                            <p:txEl>
                                              <p:pRg st="4" end="4"/>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30723">
                                            <p:txEl>
                                              <p:pRg st="5" end="5"/>
                                            </p:txEl>
                                          </p:spTgt>
                                        </p:tgtEl>
                                        <p:attrNameLst>
                                          <p:attrName>style.visibility</p:attrName>
                                        </p:attrNameLst>
                                      </p:cBhvr>
                                      <p:to>
                                        <p:strVal val="visible"/>
                                      </p:to>
                                    </p:set>
                                    <p:animEffect transition="in" filter="fade">
                                      <p:cBhvr>
                                        <p:cTn id="27" dur="2000"/>
                                        <p:tgtEl>
                                          <p:spTgt spid="30723">
                                            <p:txEl>
                                              <p:pRg st="5" end="5"/>
                                            </p:txEl>
                                          </p:spTgt>
                                        </p:tgtEl>
                                      </p:cBhvr>
                                    </p:animEffect>
                                  </p:childTnLst>
                                </p:cTn>
                              </p:par>
                            </p:childTnLst>
                          </p:cTn>
                        </p:par>
                        <p:par>
                          <p:cTn id="28" fill="hold">
                            <p:stCondLst>
                              <p:cond delay="12000"/>
                            </p:stCondLst>
                            <p:childTnLst>
                              <p:par>
                                <p:cTn id="29" presetID="10" presetClass="entr" presetSubtype="0" fill="hold" nodeType="afterEffect">
                                  <p:stCondLst>
                                    <p:cond delay="0"/>
                                  </p:stCondLst>
                                  <p:childTnLst>
                                    <p:set>
                                      <p:cBhvr>
                                        <p:cTn id="30" dur="1" fill="hold">
                                          <p:stCondLst>
                                            <p:cond delay="0"/>
                                          </p:stCondLst>
                                        </p:cTn>
                                        <p:tgtEl>
                                          <p:spTgt spid="30723">
                                            <p:txEl>
                                              <p:pRg st="6" end="6"/>
                                            </p:txEl>
                                          </p:spTgt>
                                        </p:tgtEl>
                                        <p:attrNameLst>
                                          <p:attrName>style.visibility</p:attrName>
                                        </p:attrNameLst>
                                      </p:cBhvr>
                                      <p:to>
                                        <p:strVal val="visible"/>
                                      </p:to>
                                    </p:set>
                                    <p:animEffect transition="in" filter="fade">
                                      <p:cBhvr>
                                        <p:cTn id="31" dur="2000"/>
                                        <p:tgtEl>
                                          <p:spTgt spid="307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ctr"/>
            <a:r>
              <a:rPr lang="el-GR" sz="6000" b="1">
                <a:solidFill>
                  <a:srgbClr val="990099"/>
                </a:solidFill>
                <a:latin typeface="Calibri" pitchFamily="34" charset="0"/>
              </a:rPr>
              <a:t>Τι μπορείς να κάνεις…</a:t>
            </a:r>
          </a:p>
        </p:txBody>
      </p:sp>
      <p:sp>
        <p:nvSpPr>
          <p:cNvPr id="31747" name="Rectangle 3"/>
          <p:cNvSpPr>
            <a:spLocks noGrp="1" noChangeArrowheads="1"/>
          </p:cNvSpPr>
          <p:nvPr>
            <p:ph type="body" idx="1"/>
          </p:nvPr>
        </p:nvSpPr>
        <p:spPr/>
        <p:txBody>
          <a:bodyPr/>
          <a:lstStyle/>
          <a:p>
            <a:pPr algn="just">
              <a:lnSpc>
                <a:spcPct val="80000"/>
              </a:lnSpc>
            </a:pPr>
            <a:r>
              <a:rPr lang="el-GR" sz="2400" b="1">
                <a:solidFill>
                  <a:schemeClr val="bg2"/>
                </a:solidFill>
                <a:latin typeface="Calibri" pitchFamily="34" charset="0"/>
              </a:rPr>
              <a:t>Μην ντρέπεσαι γι’ αυτό που σου συμβαίνει.</a:t>
            </a:r>
          </a:p>
          <a:p>
            <a:pPr algn="just">
              <a:lnSpc>
                <a:spcPct val="80000"/>
              </a:lnSpc>
            </a:pPr>
            <a:r>
              <a:rPr lang="el-GR" sz="2400" b="1">
                <a:solidFill>
                  <a:schemeClr val="bg2"/>
                </a:solidFill>
                <a:latin typeface="Calibri" pitchFamily="34" charset="0"/>
              </a:rPr>
              <a:t>Μίλησε στους γονείς σου ή στο δάσκαλό σου. Αυτό δεν είναι «κάρφωμα».</a:t>
            </a:r>
          </a:p>
          <a:p>
            <a:pPr algn="just">
              <a:lnSpc>
                <a:spcPct val="80000"/>
              </a:lnSpc>
            </a:pPr>
            <a:r>
              <a:rPr lang="el-GR" sz="2400" b="1">
                <a:solidFill>
                  <a:schemeClr val="bg2"/>
                </a:solidFill>
                <a:latin typeface="Calibri" pitchFamily="34" charset="0"/>
              </a:rPr>
              <a:t>Όταν σε προσβάλλουν, μη δείξεις ότι στεναχωριέσαι. Βρες τη δύναμη να πεις δυνατά «</a:t>
            </a:r>
            <a:r>
              <a:rPr lang="el-GR" sz="2400" b="1" i="1">
                <a:solidFill>
                  <a:srgbClr val="FF3300"/>
                </a:solidFill>
                <a:latin typeface="Calibri" pitchFamily="34" charset="0"/>
              </a:rPr>
              <a:t>άσε με ήσυχο.</a:t>
            </a:r>
            <a:r>
              <a:rPr lang="el-GR" sz="2400" b="1">
                <a:solidFill>
                  <a:srgbClr val="FF3300"/>
                </a:solidFill>
                <a:latin typeface="Calibri" pitchFamily="34" charset="0"/>
              </a:rPr>
              <a:t>..</a:t>
            </a:r>
            <a:r>
              <a:rPr lang="el-GR" sz="2400" b="1">
                <a:solidFill>
                  <a:schemeClr val="bg2"/>
                </a:solidFill>
                <a:latin typeface="Calibri" pitchFamily="34" charset="0"/>
              </a:rPr>
              <a:t>» και φύγε με το κεφάλι ψηλά.</a:t>
            </a:r>
          </a:p>
          <a:p>
            <a:pPr algn="just">
              <a:lnSpc>
                <a:spcPct val="80000"/>
              </a:lnSpc>
            </a:pPr>
            <a:r>
              <a:rPr lang="el-GR" sz="2400" b="1">
                <a:solidFill>
                  <a:schemeClr val="bg2"/>
                </a:solidFill>
                <a:latin typeface="Calibri" pitchFamily="34" charset="0"/>
              </a:rPr>
              <a:t>Αν φοβάσαι ότι θα σε δείρουν, φρόντισε να είσαι πάντα με κάποιον συμμαθητή σου.</a:t>
            </a:r>
          </a:p>
          <a:p>
            <a:pPr algn="just">
              <a:lnSpc>
                <a:spcPct val="80000"/>
              </a:lnSpc>
            </a:pPr>
            <a:r>
              <a:rPr lang="el-GR" sz="2400" b="1">
                <a:solidFill>
                  <a:schemeClr val="bg2"/>
                </a:solidFill>
                <a:latin typeface="Calibri" pitchFamily="34" charset="0"/>
              </a:rPr>
              <a:t>Να είσαι σίγουρος ότι οι γονείς σου, οι δάσκαλοί σου και οι πιο πολλοί συμμαθητές σου σε νοιάζονται , σε καταλαβαίνουν και θα κάνουν τα πάντα για να σε βοηθήσουν.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2000"/>
                                        <p:tgtEl>
                                          <p:spTgt spid="31746"/>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31747">
                                            <p:txEl>
                                              <p:pRg st="0" end="0"/>
                                            </p:txEl>
                                          </p:spTgt>
                                        </p:tgtEl>
                                        <p:attrNameLst>
                                          <p:attrName>style.visibility</p:attrName>
                                        </p:attrNameLst>
                                      </p:cBhvr>
                                      <p:to>
                                        <p:strVal val="visible"/>
                                      </p:to>
                                    </p:set>
                                    <p:animEffect transition="in" filter="fade">
                                      <p:cBhvr>
                                        <p:cTn id="11" dur="2000"/>
                                        <p:tgtEl>
                                          <p:spTgt spid="31747">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31747">
                                            <p:txEl>
                                              <p:pRg st="1" end="1"/>
                                            </p:txEl>
                                          </p:spTgt>
                                        </p:tgtEl>
                                        <p:attrNameLst>
                                          <p:attrName>style.visibility</p:attrName>
                                        </p:attrNameLst>
                                      </p:cBhvr>
                                      <p:to>
                                        <p:strVal val="visible"/>
                                      </p:to>
                                    </p:set>
                                    <p:animEffect transition="in" filter="fade">
                                      <p:cBhvr>
                                        <p:cTn id="15" dur="2000"/>
                                        <p:tgtEl>
                                          <p:spTgt spid="31747">
                                            <p:txEl>
                                              <p:pRg st="1" end="1"/>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31747">
                                            <p:txEl>
                                              <p:pRg st="2" end="2"/>
                                            </p:txEl>
                                          </p:spTgt>
                                        </p:tgtEl>
                                        <p:attrNameLst>
                                          <p:attrName>style.visibility</p:attrName>
                                        </p:attrNameLst>
                                      </p:cBhvr>
                                      <p:to>
                                        <p:strVal val="visible"/>
                                      </p:to>
                                    </p:set>
                                    <p:animEffect transition="in" filter="fade">
                                      <p:cBhvr>
                                        <p:cTn id="19" dur="2000"/>
                                        <p:tgtEl>
                                          <p:spTgt spid="31747">
                                            <p:txEl>
                                              <p:pRg st="2" end="2"/>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31747">
                                            <p:txEl>
                                              <p:pRg st="3" end="3"/>
                                            </p:txEl>
                                          </p:spTgt>
                                        </p:tgtEl>
                                        <p:attrNameLst>
                                          <p:attrName>style.visibility</p:attrName>
                                        </p:attrNameLst>
                                      </p:cBhvr>
                                      <p:to>
                                        <p:strVal val="visible"/>
                                      </p:to>
                                    </p:set>
                                    <p:animEffect transition="in" filter="fade">
                                      <p:cBhvr>
                                        <p:cTn id="23" dur="2000"/>
                                        <p:tgtEl>
                                          <p:spTgt spid="31747">
                                            <p:txEl>
                                              <p:pRg st="3" end="3"/>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31747">
                                            <p:txEl>
                                              <p:pRg st="4" end="4"/>
                                            </p:txEl>
                                          </p:spTgt>
                                        </p:tgtEl>
                                        <p:attrNameLst>
                                          <p:attrName>style.visibility</p:attrName>
                                        </p:attrNameLst>
                                      </p:cBhvr>
                                      <p:to>
                                        <p:strVal val="visible"/>
                                      </p:to>
                                    </p:set>
                                    <p:animEffect transition="in" filter="fade">
                                      <p:cBhvr>
                                        <p:cTn id="27" dur="2000"/>
                                        <p:tgtEl>
                                          <p:spTgt spid="317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a:r>
              <a:rPr lang="el-GR" sz="5400" b="1">
                <a:solidFill>
                  <a:srgbClr val="990099"/>
                </a:solidFill>
                <a:latin typeface="Calibri" pitchFamily="34" charset="0"/>
              </a:rPr>
              <a:t>ΣΧΟΛΙΚΟΣ ΕΚΦΟΒΙΣΜΟΣ</a:t>
            </a:r>
          </a:p>
        </p:txBody>
      </p:sp>
      <p:sp>
        <p:nvSpPr>
          <p:cNvPr id="18435" name="Rectangle 3"/>
          <p:cNvSpPr>
            <a:spLocks noGrp="1" noChangeArrowheads="1"/>
          </p:cNvSpPr>
          <p:nvPr>
            <p:ph type="body" idx="1"/>
          </p:nvPr>
        </p:nvSpPr>
        <p:spPr/>
        <p:txBody>
          <a:bodyPr/>
          <a:lstStyle/>
          <a:p>
            <a:pPr algn="just">
              <a:buFont typeface="Wingdings" pitchFamily="2" charset="2"/>
              <a:buNone/>
            </a:pPr>
            <a:r>
              <a:rPr lang="el-GR" sz="2800"/>
              <a:t>		</a:t>
            </a:r>
            <a:r>
              <a:rPr lang="el-GR" sz="2400" b="1">
                <a:solidFill>
                  <a:schemeClr val="bg2"/>
                </a:solidFill>
                <a:latin typeface="Calibri" pitchFamily="34" charset="0"/>
              </a:rPr>
              <a:t>Το φαινόμενο του σχολικού εκφοβισμού μελετήθηκε για πρώτη φορά το 1978 στη Νορβηγία και 9 χρόνια μετά, το 1987, σε πολλά επιστημονικά περιοδικά εμφανίζεται ο σχετικός όρος “bullying”. </a:t>
            </a:r>
          </a:p>
          <a:p>
            <a:pPr algn="just">
              <a:buFont typeface="Wingdings" pitchFamily="2" charset="2"/>
              <a:buNone/>
            </a:pPr>
            <a:r>
              <a:rPr lang="el-GR" sz="2400" b="1">
                <a:solidFill>
                  <a:schemeClr val="bg2"/>
                </a:solidFill>
                <a:latin typeface="Calibri" pitchFamily="34" charset="0"/>
              </a:rPr>
              <a:t>		Ενώ σαν φαινόμενο επισημαίνεται και καταγράφεται τη δεκαετία του 1970, δεν θα πρέπει να θεωρηθεί ότι εμφανίζεται και τότε. Εξάλλου αποτελεί μια ακόμη έκφραση της βίαιης συμπεριφοράς η οποία υπάρχει με τη γέννηση του ανθρώπου.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2000"/>
                                        <p:tgtEl>
                                          <p:spTgt spid="18434"/>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18435">
                                            <p:txEl>
                                              <p:pRg st="0" end="0"/>
                                            </p:txEl>
                                          </p:spTgt>
                                        </p:tgtEl>
                                        <p:attrNameLst>
                                          <p:attrName>style.visibility</p:attrName>
                                        </p:attrNameLst>
                                      </p:cBhvr>
                                      <p:to>
                                        <p:strVal val="visible"/>
                                      </p:to>
                                    </p:set>
                                    <p:animEffect transition="in" filter="fade">
                                      <p:cBhvr>
                                        <p:cTn id="11" dur="2000"/>
                                        <p:tgtEl>
                                          <p:spTgt spid="18435">
                                            <p:txEl>
                                              <p:pRg st="0" end="0"/>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18435">
                                            <p:txEl>
                                              <p:pRg st="1" end="1"/>
                                            </p:txEl>
                                          </p:spTgt>
                                        </p:tgtEl>
                                        <p:attrNameLst>
                                          <p:attrName>style.visibility</p:attrName>
                                        </p:attrNameLst>
                                      </p:cBhvr>
                                      <p:to>
                                        <p:strVal val="visible"/>
                                      </p:to>
                                    </p:set>
                                    <p:animEffect transition="in" filter="fade">
                                      <p:cBhvr>
                                        <p:cTn id="15" dur="2000"/>
                                        <p:tgtEl>
                                          <p:spTgt spid="184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3" name="WordArt 7"/>
          <p:cNvSpPr>
            <a:spLocks noChangeArrowheads="1" noChangeShapeType="1" noTextEdit="1"/>
          </p:cNvSpPr>
          <p:nvPr/>
        </p:nvSpPr>
        <p:spPr bwMode="auto">
          <a:xfrm>
            <a:off x="468313" y="1196975"/>
            <a:ext cx="8191500" cy="3960813"/>
          </a:xfrm>
          <a:prstGeom prst="rect">
            <a:avLst/>
          </a:prstGeom>
        </p:spPr>
        <p:txBody>
          <a:bodyPr wrap="none" fromWordArt="1">
            <a:prstTxWarp prst="textPlain">
              <a:avLst>
                <a:gd name="adj" fmla="val 50000"/>
              </a:avLst>
            </a:prstTxWarp>
          </a:bodyPr>
          <a:lstStyle/>
          <a:p>
            <a:pPr algn="ctr"/>
            <a:r>
              <a:rPr lang="el-GR" sz="2800" b="1" kern="10">
                <a:ln w="9525">
                  <a:solidFill>
                    <a:srgbClr val="000000"/>
                  </a:solidFill>
                  <a:round/>
                  <a:headEnd/>
                  <a:tailEnd/>
                </a:ln>
                <a:gradFill rotWithShape="1">
                  <a:gsLst>
                    <a:gs pos="0">
                      <a:srgbClr val="993366"/>
                    </a:gs>
                    <a:gs pos="100000">
                      <a:srgbClr val="FF9900"/>
                    </a:gs>
                  </a:gsLst>
                  <a:lin ang="5400000" scaled="1"/>
                </a:gradFill>
                <a:effectLst>
                  <a:outerShdw dist="35921" dir="2700000" algn="ctr" rotWithShape="0">
                    <a:srgbClr val="808080">
                      <a:alpha val="80000"/>
                    </a:srgbClr>
                  </a:outerShdw>
                </a:effectLst>
                <a:latin typeface="Aka-AcidGR-FatCondensed"/>
              </a:rPr>
              <a:t>"Ποτέ μη γίνεσαι φίλος με τον καταπιεσμένο,</a:t>
            </a:r>
          </a:p>
          <a:p>
            <a:pPr algn="ctr"/>
            <a:r>
              <a:rPr lang="el-GR" sz="2800" b="1" kern="10">
                <a:ln w="9525">
                  <a:solidFill>
                    <a:srgbClr val="000000"/>
                  </a:solidFill>
                  <a:round/>
                  <a:headEnd/>
                  <a:tailEnd/>
                </a:ln>
                <a:gradFill rotWithShape="1">
                  <a:gsLst>
                    <a:gs pos="0">
                      <a:srgbClr val="993366"/>
                    </a:gs>
                    <a:gs pos="100000">
                      <a:srgbClr val="FF9900"/>
                    </a:gs>
                  </a:gsLst>
                  <a:lin ang="5400000" scaled="1"/>
                </a:gradFill>
                <a:effectLst>
                  <a:outerShdw dist="35921" dir="2700000" algn="ctr" rotWithShape="0">
                    <a:srgbClr val="808080">
                      <a:alpha val="80000"/>
                    </a:srgbClr>
                  </a:outerShdw>
                </a:effectLst>
                <a:latin typeface="Aka-AcidGR-FatCondensed"/>
              </a:rPr>
              <a:t>αν δεν είσαι έτοιμος </a:t>
            </a:r>
          </a:p>
          <a:p>
            <a:pPr algn="ctr"/>
            <a:r>
              <a:rPr lang="el-GR" sz="2800" b="1" kern="10">
                <a:ln w="9525">
                  <a:solidFill>
                    <a:srgbClr val="000000"/>
                  </a:solidFill>
                  <a:round/>
                  <a:headEnd/>
                  <a:tailEnd/>
                </a:ln>
                <a:gradFill rotWithShape="1">
                  <a:gsLst>
                    <a:gs pos="0">
                      <a:srgbClr val="993366"/>
                    </a:gs>
                    <a:gs pos="100000">
                      <a:srgbClr val="FF9900"/>
                    </a:gs>
                  </a:gsLst>
                  <a:lin ang="5400000" scaled="1"/>
                </a:gradFill>
                <a:effectLst>
                  <a:outerShdw dist="35921" dir="2700000" algn="ctr" rotWithShape="0">
                    <a:srgbClr val="808080">
                      <a:alpha val="80000"/>
                    </a:srgbClr>
                  </a:outerShdw>
                </a:effectLst>
                <a:latin typeface="Aka-AcidGR-FatCondensed"/>
              </a:rPr>
              <a:t>να αναμετρηθείς με τον καταπιεστή"</a:t>
            </a:r>
          </a:p>
        </p:txBody>
      </p:sp>
      <p:sp>
        <p:nvSpPr>
          <p:cNvPr id="29704" name="WordArt 8"/>
          <p:cNvSpPr>
            <a:spLocks noChangeArrowheads="1" noChangeShapeType="1" noTextEdit="1"/>
          </p:cNvSpPr>
          <p:nvPr/>
        </p:nvSpPr>
        <p:spPr bwMode="auto">
          <a:xfrm>
            <a:off x="4643438" y="5300663"/>
            <a:ext cx="3752850" cy="720725"/>
          </a:xfrm>
          <a:prstGeom prst="rect">
            <a:avLst/>
          </a:prstGeom>
        </p:spPr>
        <p:txBody>
          <a:bodyPr wrap="none" fromWordArt="1">
            <a:prstTxWarp prst="textPlain">
              <a:avLst>
                <a:gd name="adj" fmla="val 50000"/>
              </a:avLst>
            </a:prstTxWarp>
          </a:bodyPr>
          <a:lstStyle/>
          <a:p>
            <a:pPr algn="ctr"/>
            <a:r>
              <a:rPr lang="en-GB" sz="4800" b="1" kern="10">
                <a:ln w="9525">
                  <a:solidFill>
                    <a:srgbClr val="000000"/>
                  </a:solidFill>
                  <a:round/>
                  <a:headEnd/>
                  <a:tailEnd/>
                </a:ln>
                <a:solidFill>
                  <a:srgbClr val="990099"/>
                </a:solidFill>
                <a:effectLst>
                  <a:outerShdw dist="35921" dir="2700000" algn="ctr" rotWithShape="0">
                    <a:srgbClr val="808080">
                      <a:alpha val="80000"/>
                    </a:srgbClr>
                  </a:outerShdw>
                </a:effectLst>
                <a:latin typeface="Aka-AcidGR-FrenchToast"/>
              </a:rPr>
              <a:t>Ogden Nash, </a:t>
            </a:r>
            <a:r>
              <a:rPr lang="el-GR" sz="4800" b="1" kern="10">
                <a:ln w="9525">
                  <a:solidFill>
                    <a:srgbClr val="000000"/>
                  </a:solidFill>
                  <a:round/>
                  <a:headEnd/>
                  <a:tailEnd/>
                </a:ln>
                <a:solidFill>
                  <a:srgbClr val="990099"/>
                </a:solidFill>
                <a:effectLst>
                  <a:outerShdw dist="35921" dir="2700000" algn="ctr" rotWithShape="0">
                    <a:srgbClr val="808080">
                      <a:alpha val="80000"/>
                    </a:srgbClr>
                  </a:outerShdw>
                </a:effectLst>
                <a:latin typeface="Aka-AcidGR-FrenchToast"/>
              </a:rPr>
              <a:t>Αμερικανός ποιητής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703"/>
                                        </p:tgtEl>
                                        <p:attrNameLst>
                                          <p:attrName>style.visibility</p:attrName>
                                        </p:attrNameLst>
                                      </p:cBhvr>
                                      <p:to>
                                        <p:strVal val="visible"/>
                                      </p:to>
                                    </p:set>
                                    <p:animEffect transition="in" filter="fade">
                                      <p:cBhvr>
                                        <p:cTn id="7" dur="2000"/>
                                        <p:tgtEl>
                                          <p:spTgt spid="29703"/>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29704"/>
                                        </p:tgtEl>
                                        <p:attrNameLst>
                                          <p:attrName>style.visibility</p:attrName>
                                        </p:attrNameLst>
                                      </p:cBhvr>
                                      <p:to>
                                        <p:strVal val="visible"/>
                                      </p:to>
                                    </p:set>
                                    <p:animEffect transition="in" filter="fade">
                                      <p:cBhvr>
                                        <p:cTn id="11" dur="2000"/>
                                        <p:tgtEl>
                                          <p:spTgt spid="297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3" grpId="0" animBg="1"/>
      <p:bldP spid="2970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457200" y="908050"/>
            <a:ext cx="8229600" cy="4959350"/>
          </a:xfrm>
        </p:spPr>
        <p:txBody>
          <a:bodyPr/>
          <a:lstStyle/>
          <a:p>
            <a:pPr algn="just">
              <a:lnSpc>
                <a:spcPct val="90000"/>
              </a:lnSpc>
              <a:buFont typeface="Wingdings" pitchFamily="2" charset="2"/>
              <a:buNone/>
            </a:pPr>
            <a:r>
              <a:rPr lang="el-GR" sz="2800" i="1" dirty="0"/>
              <a:t>		</a:t>
            </a:r>
            <a:r>
              <a:rPr lang="el-GR" sz="3000" b="1" dirty="0">
                <a:solidFill>
                  <a:schemeClr val="bg2"/>
                </a:solidFill>
                <a:latin typeface="Calibri" pitchFamily="34" charset="0"/>
              </a:rPr>
              <a:t>Ο όρος </a:t>
            </a:r>
            <a:r>
              <a:rPr lang="el-GR" sz="3000" b="1" u="sng" dirty="0">
                <a:solidFill>
                  <a:srgbClr val="FF9900"/>
                </a:solidFill>
                <a:latin typeface="Calibri" pitchFamily="34" charset="0"/>
              </a:rPr>
              <a:t>«εκφοβισμός και βία στο σχολείο» </a:t>
            </a:r>
            <a:r>
              <a:rPr lang="el-GR" sz="3000" b="1" dirty="0">
                <a:solidFill>
                  <a:schemeClr val="bg2"/>
                </a:solidFill>
                <a:latin typeface="Calibri" pitchFamily="34" charset="0"/>
              </a:rPr>
              <a:t>(</a:t>
            </a:r>
            <a:r>
              <a:rPr lang="el-GR" sz="3000" b="1" dirty="0" err="1">
                <a:solidFill>
                  <a:srgbClr val="FF3300"/>
                </a:solidFill>
                <a:latin typeface="Calibri" pitchFamily="34" charset="0"/>
              </a:rPr>
              <a:t>schoolbullying</a:t>
            </a:r>
            <a:r>
              <a:rPr lang="el-GR" sz="3000" b="1" dirty="0">
                <a:solidFill>
                  <a:schemeClr val="bg2"/>
                </a:solidFill>
                <a:latin typeface="Calibri" pitchFamily="34" charset="0"/>
              </a:rPr>
              <a:t>), χρησιμοποιούνται για να περιγράψουν μια κατάσταση κατά την οποία ασκείται </a:t>
            </a:r>
            <a:r>
              <a:rPr lang="el-GR" sz="3000" b="1" u="sng" dirty="0">
                <a:solidFill>
                  <a:srgbClr val="FF0000"/>
                </a:solidFill>
                <a:latin typeface="Calibri" pitchFamily="34" charset="0"/>
              </a:rPr>
              <a:t>εσκεμμένη, απρόκλητη</a:t>
            </a:r>
            <a:r>
              <a:rPr lang="el-GR" sz="3000" b="1" dirty="0">
                <a:solidFill>
                  <a:schemeClr val="bg2"/>
                </a:solidFill>
                <a:latin typeface="Calibri" pitchFamily="34" charset="0"/>
              </a:rPr>
              <a:t>, και </a:t>
            </a:r>
            <a:r>
              <a:rPr lang="el-GR" sz="3000" b="1" u="sng" dirty="0">
                <a:solidFill>
                  <a:srgbClr val="FF0000"/>
                </a:solidFill>
                <a:latin typeface="Calibri" pitchFamily="34" charset="0"/>
              </a:rPr>
              <a:t>επαναλαμβανόμενη βία </a:t>
            </a:r>
            <a:r>
              <a:rPr lang="el-GR" sz="3000" b="1" dirty="0">
                <a:solidFill>
                  <a:schemeClr val="bg2"/>
                </a:solidFill>
                <a:latin typeface="Calibri" pitchFamily="34" charset="0"/>
              </a:rPr>
              <a:t>και </a:t>
            </a:r>
            <a:r>
              <a:rPr lang="el-GR" sz="3000" b="1" u="sng" dirty="0">
                <a:solidFill>
                  <a:srgbClr val="FF0000"/>
                </a:solidFill>
                <a:latin typeface="Calibri" pitchFamily="34" charset="0"/>
              </a:rPr>
              <a:t>επιθετική</a:t>
            </a:r>
            <a:r>
              <a:rPr lang="el-GR" sz="3000" b="1" dirty="0">
                <a:solidFill>
                  <a:srgbClr val="990099"/>
                </a:solidFill>
                <a:latin typeface="Calibri" pitchFamily="34" charset="0"/>
              </a:rPr>
              <a:t> </a:t>
            </a:r>
            <a:r>
              <a:rPr lang="el-GR" sz="3000" b="1" u="sng" dirty="0">
                <a:solidFill>
                  <a:srgbClr val="FF0000"/>
                </a:solidFill>
                <a:latin typeface="Calibri" pitchFamily="34" charset="0"/>
              </a:rPr>
              <a:t>συμπεριφορά</a:t>
            </a:r>
            <a:r>
              <a:rPr lang="el-GR" sz="3000" b="1" dirty="0">
                <a:solidFill>
                  <a:schemeClr val="bg2"/>
                </a:solidFill>
                <a:latin typeface="Calibri" pitchFamily="34" charset="0"/>
              </a:rPr>
              <a:t> με σκοπό την επιβολή, την καταδυνάστευση και την πρόκληση σωματικού και ψυχικού πόνου σε μαθητές από συμμαθητές τους, εντός και εκτός σχολείου. </a:t>
            </a:r>
          </a:p>
          <a:p>
            <a:pPr algn="just">
              <a:lnSpc>
                <a:spcPct val="90000"/>
              </a:lnSpc>
              <a:buFont typeface="Wingdings" pitchFamily="2" charset="2"/>
              <a:buNone/>
            </a:pPr>
            <a:r>
              <a:rPr lang="el-GR" sz="3000" b="1" dirty="0">
                <a:solidFill>
                  <a:schemeClr val="bg2"/>
                </a:solidFill>
                <a:latin typeface="Calibri" pitchFamily="34" charset="0"/>
              </a:rPr>
              <a:t>		Τα προβλήματα που προκαλεί μπορεί να ακολουθούν το θύμα σε όλη του τη ζωή.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2000"/>
                                        <p:tgtEl>
                                          <p:spTgt spid="20483">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animEffect transition="in" filter="fade">
                                      <p:cBhvr>
                                        <p:cTn id="11" dur="2000"/>
                                        <p:tgtEl>
                                          <p:spTgt spid="204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pPr algn="ctr"/>
            <a:r>
              <a:rPr lang="el-GR" sz="3600" b="1" dirty="0" smtClean="0">
                <a:solidFill>
                  <a:srgbClr val="FF3300"/>
                </a:solidFill>
                <a:latin typeface="Calibri" pitchFamily="34" charset="0"/>
              </a:rPr>
              <a:t>Στο φαινόμενο του </a:t>
            </a:r>
            <a:r>
              <a:rPr lang="el-GR" sz="3600" b="1" dirty="0" err="1" smtClean="0">
                <a:solidFill>
                  <a:srgbClr val="FF3300"/>
                </a:solidFill>
                <a:latin typeface="Calibri" pitchFamily="34" charset="0"/>
              </a:rPr>
              <a:t>bullying</a:t>
            </a:r>
            <a:r>
              <a:rPr lang="el-GR" sz="3600" b="1" dirty="0" smtClean="0">
                <a:solidFill>
                  <a:srgbClr val="FF3300"/>
                </a:solidFill>
                <a:latin typeface="Calibri" pitchFamily="34" charset="0"/>
              </a:rPr>
              <a:t> εμπλέκονται πολλά μέρη</a:t>
            </a:r>
            <a:br>
              <a:rPr lang="el-GR" sz="3600" b="1" dirty="0" smtClean="0">
                <a:solidFill>
                  <a:srgbClr val="FF3300"/>
                </a:solidFill>
                <a:latin typeface="Calibri" pitchFamily="34" charset="0"/>
              </a:rPr>
            </a:br>
            <a:endParaRPr lang="el-GR" sz="3600" dirty="0">
              <a:solidFill>
                <a:srgbClr val="FF3300"/>
              </a:solidFill>
            </a:endParaRPr>
          </a:p>
        </p:txBody>
      </p:sp>
      <p:sp>
        <p:nvSpPr>
          <p:cNvPr id="22531" name="Rectangle 3"/>
          <p:cNvSpPr>
            <a:spLocks noGrp="1" noChangeArrowheads="1"/>
          </p:cNvSpPr>
          <p:nvPr>
            <p:ph idx="1"/>
          </p:nvPr>
        </p:nvSpPr>
        <p:spPr/>
        <p:txBody>
          <a:bodyPr/>
          <a:lstStyle/>
          <a:p>
            <a:pPr>
              <a:buFont typeface="Wingdings" pitchFamily="2" charset="2"/>
              <a:buNone/>
            </a:pPr>
            <a:endParaRPr lang="el-GR" sz="2400" b="1" dirty="0">
              <a:solidFill>
                <a:schemeClr val="bg2"/>
              </a:solidFill>
              <a:latin typeface="Calibri" pitchFamily="34" charset="0"/>
            </a:endParaRPr>
          </a:p>
          <a:p>
            <a:r>
              <a:rPr lang="el-GR" b="1" dirty="0">
                <a:solidFill>
                  <a:schemeClr val="bg2"/>
                </a:solidFill>
                <a:latin typeface="Calibri" pitchFamily="34" charset="0"/>
              </a:rPr>
              <a:t>Το παιδί που εκφοβίζεται</a:t>
            </a:r>
          </a:p>
          <a:p>
            <a:r>
              <a:rPr lang="el-GR" b="1" dirty="0">
                <a:solidFill>
                  <a:schemeClr val="bg2"/>
                </a:solidFill>
                <a:latin typeface="Calibri" pitchFamily="34" charset="0"/>
              </a:rPr>
              <a:t>Το παιδί ή ομάδα παιδιών που εκφοβίζει</a:t>
            </a:r>
          </a:p>
          <a:p>
            <a:r>
              <a:rPr lang="el-GR" b="1" dirty="0">
                <a:solidFill>
                  <a:schemeClr val="bg2"/>
                </a:solidFill>
                <a:latin typeface="Calibri" pitchFamily="34" charset="0"/>
              </a:rPr>
              <a:t>Οι παρατηρητές / οι παρατηρήτριες του φαινόμενου</a:t>
            </a:r>
          </a:p>
          <a:p>
            <a:r>
              <a:rPr lang="el-GR" b="1" dirty="0">
                <a:solidFill>
                  <a:schemeClr val="bg2"/>
                </a:solidFill>
                <a:latin typeface="Calibri" pitchFamily="34" charset="0"/>
              </a:rPr>
              <a:t>Οι εκπαιδευτικοί</a:t>
            </a:r>
          </a:p>
          <a:p>
            <a:r>
              <a:rPr lang="el-GR" b="1" dirty="0">
                <a:solidFill>
                  <a:schemeClr val="bg2"/>
                </a:solidFill>
                <a:latin typeface="Calibri" pitchFamily="34" charset="0"/>
              </a:rPr>
              <a:t>Οι γονείς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animEffect transition="in" filter="fade">
                                      <p:cBhvr>
                                        <p:cTn id="7" dur="2000"/>
                                        <p:tgtEl>
                                          <p:spTgt spid="22531">
                                            <p:txEl>
                                              <p:pRg st="1" end="1"/>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animEffect transition="in" filter="fade">
                                      <p:cBhvr>
                                        <p:cTn id="11" dur="2000"/>
                                        <p:tgtEl>
                                          <p:spTgt spid="22531">
                                            <p:txEl>
                                              <p:pRg st="2" end="2"/>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animEffect transition="in" filter="fade">
                                      <p:cBhvr>
                                        <p:cTn id="15" dur="2000"/>
                                        <p:tgtEl>
                                          <p:spTgt spid="22531">
                                            <p:txEl>
                                              <p:pRg st="3" end="3"/>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22531">
                                            <p:txEl>
                                              <p:pRg st="4" end="4"/>
                                            </p:txEl>
                                          </p:spTgt>
                                        </p:tgtEl>
                                        <p:attrNameLst>
                                          <p:attrName>style.visibility</p:attrName>
                                        </p:attrNameLst>
                                      </p:cBhvr>
                                      <p:to>
                                        <p:strVal val="visible"/>
                                      </p:to>
                                    </p:set>
                                    <p:animEffect transition="in" filter="fade">
                                      <p:cBhvr>
                                        <p:cTn id="19" dur="2000"/>
                                        <p:tgtEl>
                                          <p:spTgt spid="22531">
                                            <p:txEl>
                                              <p:pRg st="4" end="4"/>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22531">
                                            <p:txEl>
                                              <p:pRg st="5" end="5"/>
                                            </p:txEl>
                                          </p:spTgt>
                                        </p:tgtEl>
                                        <p:attrNameLst>
                                          <p:attrName>style.visibility</p:attrName>
                                        </p:attrNameLst>
                                      </p:cBhvr>
                                      <p:to>
                                        <p:strVal val="visible"/>
                                      </p:to>
                                    </p:set>
                                    <p:animEffect transition="in" filter="fade">
                                      <p:cBhvr>
                                        <p:cTn id="23" dur="2000"/>
                                        <p:tgtEl>
                                          <p:spTgt spid="2253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a:r>
              <a:rPr lang="el-GR" sz="4800" b="1">
                <a:latin typeface="Calibri" pitchFamily="34" charset="0"/>
              </a:rPr>
              <a:t/>
            </a:r>
            <a:br>
              <a:rPr lang="el-GR" sz="4800" b="1">
                <a:latin typeface="Calibri" pitchFamily="34" charset="0"/>
              </a:rPr>
            </a:br>
            <a:r>
              <a:rPr lang="el-GR" sz="4800" b="1">
                <a:latin typeface="Calibri" pitchFamily="34" charset="0"/>
              </a:rPr>
              <a:t> </a:t>
            </a:r>
            <a:r>
              <a:rPr lang="el-GR" sz="4800" b="1">
                <a:solidFill>
                  <a:srgbClr val="990099"/>
                </a:solidFill>
                <a:latin typeface="Calibri" pitchFamily="34" charset="0"/>
              </a:rPr>
              <a:t>α. Το παιδί που εκφοβίζεται</a:t>
            </a:r>
            <a:r>
              <a:rPr lang="el-GR" sz="4800" b="1">
                <a:solidFill>
                  <a:schemeClr val="bg2"/>
                </a:solidFill>
                <a:latin typeface="Calibri" pitchFamily="34" charset="0"/>
              </a:rPr>
              <a:t/>
            </a:r>
            <a:br>
              <a:rPr lang="el-GR" sz="4800" b="1">
                <a:solidFill>
                  <a:schemeClr val="bg2"/>
                </a:solidFill>
                <a:latin typeface="Calibri" pitchFamily="34" charset="0"/>
              </a:rPr>
            </a:br>
            <a:endParaRPr lang="el-GR" sz="4800" b="1">
              <a:solidFill>
                <a:schemeClr val="bg2"/>
              </a:solidFill>
              <a:latin typeface="Calibri" pitchFamily="34" charset="0"/>
            </a:endParaRPr>
          </a:p>
        </p:txBody>
      </p:sp>
      <p:sp>
        <p:nvSpPr>
          <p:cNvPr id="23555" name="Rectangle 3"/>
          <p:cNvSpPr>
            <a:spLocks noGrp="1" noChangeArrowheads="1"/>
          </p:cNvSpPr>
          <p:nvPr>
            <p:ph type="body" idx="1"/>
          </p:nvPr>
        </p:nvSpPr>
        <p:spPr/>
        <p:txBody>
          <a:bodyPr/>
          <a:lstStyle/>
          <a:p>
            <a:pPr algn="just">
              <a:lnSpc>
                <a:spcPct val="80000"/>
              </a:lnSpc>
              <a:buFont typeface="Wingdings" pitchFamily="2" charset="2"/>
              <a:buNone/>
            </a:pPr>
            <a:r>
              <a:rPr lang="el-GR" sz="2800" dirty="0"/>
              <a:t>	</a:t>
            </a:r>
            <a:r>
              <a:rPr lang="el-GR" sz="2800" b="1" i="1" dirty="0">
                <a:solidFill>
                  <a:schemeClr val="bg2"/>
                </a:solidFill>
                <a:latin typeface="Calibri" pitchFamily="34" charset="0"/>
              </a:rPr>
              <a:t>Το παιδί που εκφοβίζει επιλέγει το παιδί που θα εκφοβίσει πολύ συγκεκριμένα και καθόλου τυχαία. Συνήθως θα επιλέξει παιδί που</a:t>
            </a:r>
          </a:p>
          <a:p>
            <a:pPr algn="just">
              <a:lnSpc>
                <a:spcPct val="80000"/>
              </a:lnSpc>
            </a:pPr>
            <a:r>
              <a:rPr lang="el-GR" sz="2800" b="1" dirty="0">
                <a:solidFill>
                  <a:schemeClr val="bg2"/>
                </a:solidFill>
                <a:latin typeface="Calibri" pitchFamily="34" charset="0"/>
              </a:rPr>
              <a:t>Διαφέρει με κάποιον τρόπο από τα υπόλοιπα (π.χ. είναι από άλλη χώρα, έχει άλλη θρησκεία, φοράει σιδεράκια και γενικά παιδί που διαφέρει από τη μέση εικόνα ενός μαθητή)</a:t>
            </a:r>
          </a:p>
          <a:p>
            <a:pPr algn="just">
              <a:lnSpc>
                <a:spcPct val="80000"/>
              </a:lnSpc>
            </a:pPr>
            <a:r>
              <a:rPr lang="el-GR" sz="2800" b="1" dirty="0">
                <a:solidFill>
                  <a:schemeClr val="bg2"/>
                </a:solidFill>
                <a:latin typeface="Calibri" pitchFamily="34" charset="0"/>
              </a:rPr>
              <a:t>Δύσκολα θα </a:t>
            </a:r>
            <a:r>
              <a:rPr lang="el-GR" sz="2800" b="1" dirty="0" smtClean="0">
                <a:solidFill>
                  <a:schemeClr val="bg2"/>
                </a:solidFill>
                <a:latin typeface="Calibri" pitchFamily="34" charset="0"/>
              </a:rPr>
              <a:t>το βοηθήσει </a:t>
            </a:r>
            <a:r>
              <a:rPr lang="el-GR" sz="2800" b="1" dirty="0">
                <a:solidFill>
                  <a:schemeClr val="bg2"/>
                </a:solidFill>
                <a:latin typeface="Calibri" pitchFamily="34" charset="0"/>
              </a:rPr>
              <a:t>κάποιος (παιδιά μοναχικά που δεν κάνουν εύκολα φίλους)</a:t>
            </a:r>
          </a:p>
          <a:p>
            <a:pPr algn="just">
              <a:lnSpc>
                <a:spcPct val="80000"/>
              </a:lnSpc>
            </a:pPr>
            <a:r>
              <a:rPr lang="el-GR" sz="2800" b="1" dirty="0" smtClean="0">
                <a:solidFill>
                  <a:schemeClr val="bg2"/>
                </a:solidFill>
                <a:latin typeface="Calibri" pitchFamily="34" charset="0"/>
              </a:rPr>
              <a:t> </a:t>
            </a:r>
            <a:r>
              <a:rPr lang="el-GR" sz="2800" b="1" dirty="0">
                <a:solidFill>
                  <a:schemeClr val="bg2"/>
                </a:solidFill>
                <a:latin typeface="Calibri" pitchFamily="34" charset="0"/>
              </a:rPr>
              <a:t>Ε</a:t>
            </a:r>
            <a:r>
              <a:rPr lang="el-GR" sz="2800" b="1" dirty="0" smtClean="0">
                <a:solidFill>
                  <a:schemeClr val="bg2"/>
                </a:solidFill>
                <a:latin typeface="Calibri" pitchFamily="34" charset="0"/>
              </a:rPr>
              <a:t>ίναι </a:t>
            </a:r>
            <a:r>
              <a:rPr lang="el-GR" sz="2800" b="1" dirty="0">
                <a:solidFill>
                  <a:schemeClr val="bg2"/>
                </a:solidFill>
                <a:latin typeface="Calibri" pitchFamily="34" charset="0"/>
              </a:rPr>
              <a:t>«λιγότερα» δυνατά</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fade">
                                      <p:cBhvr>
                                        <p:cTn id="7" dur="2000"/>
                                        <p:tgtEl>
                                          <p:spTgt spid="23554"/>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23555">
                                            <p:txEl>
                                              <p:pRg st="0" end="0"/>
                                            </p:txEl>
                                          </p:spTgt>
                                        </p:tgtEl>
                                        <p:attrNameLst>
                                          <p:attrName>style.visibility</p:attrName>
                                        </p:attrNameLst>
                                      </p:cBhvr>
                                      <p:to>
                                        <p:strVal val="visible"/>
                                      </p:to>
                                    </p:set>
                                    <p:animEffect transition="in" filter="fade">
                                      <p:cBhvr>
                                        <p:cTn id="11" dur="2000"/>
                                        <p:tgtEl>
                                          <p:spTgt spid="23555">
                                            <p:txEl>
                                              <p:pRg st="0" end="0"/>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23555">
                                            <p:txEl>
                                              <p:pRg st="1" end="1"/>
                                            </p:txEl>
                                          </p:spTgt>
                                        </p:tgtEl>
                                        <p:attrNameLst>
                                          <p:attrName>style.visibility</p:attrName>
                                        </p:attrNameLst>
                                      </p:cBhvr>
                                      <p:to>
                                        <p:strVal val="visible"/>
                                      </p:to>
                                    </p:set>
                                    <p:animEffect transition="in" filter="fade">
                                      <p:cBhvr>
                                        <p:cTn id="15" dur="2000"/>
                                        <p:tgtEl>
                                          <p:spTgt spid="23555">
                                            <p:txEl>
                                              <p:pRg st="1" end="1"/>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23555">
                                            <p:txEl>
                                              <p:pRg st="2" end="2"/>
                                            </p:txEl>
                                          </p:spTgt>
                                        </p:tgtEl>
                                        <p:attrNameLst>
                                          <p:attrName>style.visibility</p:attrName>
                                        </p:attrNameLst>
                                      </p:cBhvr>
                                      <p:to>
                                        <p:strVal val="visible"/>
                                      </p:to>
                                    </p:set>
                                    <p:animEffect transition="in" filter="fade">
                                      <p:cBhvr>
                                        <p:cTn id="19" dur="2000"/>
                                        <p:tgtEl>
                                          <p:spTgt spid="23555">
                                            <p:txEl>
                                              <p:pRg st="2" end="2"/>
                                            </p:txEl>
                                          </p:spTgt>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23555">
                                            <p:txEl>
                                              <p:pRg st="3" end="3"/>
                                            </p:txEl>
                                          </p:spTgt>
                                        </p:tgtEl>
                                        <p:attrNameLst>
                                          <p:attrName>style.visibility</p:attrName>
                                        </p:attrNameLst>
                                      </p:cBhvr>
                                      <p:to>
                                        <p:strVal val="visible"/>
                                      </p:to>
                                    </p:set>
                                    <p:animEffect transition="in" filter="fade">
                                      <p:cBhvr>
                                        <p:cTn id="23" dur="2000"/>
                                        <p:tgtEl>
                                          <p:spTgt spid="235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355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pPr algn="ctr"/>
            <a:r>
              <a:rPr lang="el-GR" b="1" i="1" dirty="0" smtClean="0">
                <a:solidFill>
                  <a:srgbClr val="FF0000"/>
                </a:solidFill>
                <a:latin typeface="Calibri" pitchFamily="34" charset="0"/>
              </a:rPr>
              <a:t>Τα παιδιά που βιώνουν εκφοβισμό </a:t>
            </a:r>
            <a:r>
              <a:rPr lang="el-GR" b="1" i="1" dirty="0" smtClean="0">
                <a:solidFill>
                  <a:srgbClr val="FF0000"/>
                </a:solidFill>
                <a:latin typeface="Calibri" pitchFamily="34" charset="0"/>
              </a:rPr>
              <a:t>παρουσιάζουν:</a:t>
            </a:r>
            <a:endParaRPr lang="el-GR" dirty="0"/>
          </a:p>
        </p:txBody>
      </p:sp>
      <p:sp>
        <p:nvSpPr>
          <p:cNvPr id="41987" name="Rectangle 3"/>
          <p:cNvSpPr>
            <a:spLocks noGrp="1" noChangeArrowheads="1"/>
          </p:cNvSpPr>
          <p:nvPr>
            <p:ph idx="1"/>
          </p:nvPr>
        </p:nvSpPr>
        <p:spPr/>
        <p:txBody>
          <a:bodyPr/>
          <a:lstStyle/>
          <a:p>
            <a:pPr>
              <a:lnSpc>
                <a:spcPct val="90000"/>
              </a:lnSpc>
              <a:buFont typeface="Wingdings" pitchFamily="2" charset="2"/>
              <a:buNone/>
            </a:pPr>
            <a:r>
              <a:rPr lang="el-GR" sz="1600" b="1" dirty="0">
                <a:solidFill>
                  <a:schemeClr val="bg2"/>
                </a:solidFill>
                <a:latin typeface="Calibri" pitchFamily="34" charset="0"/>
              </a:rPr>
              <a:t>	</a:t>
            </a:r>
          </a:p>
          <a:p>
            <a:pPr>
              <a:lnSpc>
                <a:spcPct val="90000"/>
              </a:lnSpc>
            </a:pPr>
            <a:r>
              <a:rPr lang="el-GR" sz="2000" b="1" dirty="0">
                <a:solidFill>
                  <a:schemeClr val="bg2"/>
                </a:solidFill>
                <a:latin typeface="Calibri" pitchFamily="34" charset="0"/>
              </a:rPr>
              <a:t>Α</a:t>
            </a:r>
            <a:r>
              <a:rPr lang="el-GR" sz="2000" b="1" dirty="0" smtClean="0">
                <a:solidFill>
                  <a:schemeClr val="bg2"/>
                </a:solidFill>
                <a:latin typeface="Calibri" pitchFamily="34" charset="0"/>
              </a:rPr>
              <a:t>δυναμία </a:t>
            </a:r>
            <a:r>
              <a:rPr lang="el-GR" sz="2000" b="1" dirty="0">
                <a:solidFill>
                  <a:schemeClr val="bg2"/>
                </a:solidFill>
                <a:latin typeface="Calibri" pitchFamily="34" charset="0"/>
              </a:rPr>
              <a:t>επίλυσης προβλημάτων,</a:t>
            </a:r>
          </a:p>
          <a:p>
            <a:pPr>
              <a:lnSpc>
                <a:spcPct val="90000"/>
              </a:lnSpc>
            </a:pPr>
            <a:r>
              <a:rPr lang="el-GR" sz="2000" b="1" dirty="0">
                <a:solidFill>
                  <a:schemeClr val="bg2"/>
                </a:solidFill>
                <a:latin typeface="Calibri" pitchFamily="34" charset="0"/>
              </a:rPr>
              <a:t>Κ</a:t>
            </a:r>
            <a:r>
              <a:rPr lang="el-GR" sz="2000" b="1" dirty="0" smtClean="0">
                <a:solidFill>
                  <a:schemeClr val="bg2"/>
                </a:solidFill>
                <a:latin typeface="Calibri" pitchFamily="34" charset="0"/>
              </a:rPr>
              <a:t>αταθλιπτικά </a:t>
            </a:r>
            <a:r>
              <a:rPr lang="el-GR" sz="2000" b="1" dirty="0">
                <a:solidFill>
                  <a:schemeClr val="bg2"/>
                </a:solidFill>
                <a:latin typeface="Calibri" pitchFamily="34" charset="0"/>
              </a:rPr>
              <a:t>στοιχεία,</a:t>
            </a:r>
          </a:p>
          <a:p>
            <a:pPr>
              <a:lnSpc>
                <a:spcPct val="90000"/>
              </a:lnSpc>
            </a:pPr>
            <a:r>
              <a:rPr lang="el-GR" sz="2000" b="1" dirty="0">
                <a:solidFill>
                  <a:schemeClr val="bg2"/>
                </a:solidFill>
                <a:latin typeface="Calibri" pitchFamily="34" charset="0"/>
              </a:rPr>
              <a:t>Σ</a:t>
            </a:r>
            <a:r>
              <a:rPr lang="el-GR" sz="2000" b="1" dirty="0" smtClean="0">
                <a:solidFill>
                  <a:schemeClr val="bg2"/>
                </a:solidFill>
                <a:latin typeface="Calibri" pitchFamily="34" charset="0"/>
              </a:rPr>
              <a:t>υναισθηματικές </a:t>
            </a:r>
            <a:r>
              <a:rPr lang="el-GR" sz="2000" b="1" dirty="0">
                <a:solidFill>
                  <a:schemeClr val="bg2"/>
                </a:solidFill>
                <a:latin typeface="Calibri" pitchFamily="34" charset="0"/>
              </a:rPr>
              <a:t>δυσκολίες,</a:t>
            </a:r>
          </a:p>
          <a:p>
            <a:pPr>
              <a:lnSpc>
                <a:spcPct val="90000"/>
              </a:lnSpc>
            </a:pPr>
            <a:r>
              <a:rPr lang="el-GR" sz="2000" b="1" dirty="0">
                <a:solidFill>
                  <a:schemeClr val="bg2"/>
                </a:solidFill>
                <a:latin typeface="Calibri" pitchFamily="34" charset="0"/>
              </a:rPr>
              <a:t>Α</a:t>
            </a:r>
            <a:r>
              <a:rPr lang="el-GR" sz="2000" b="1" dirty="0" smtClean="0">
                <a:solidFill>
                  <a:schemeClr val="bg2"/>
                </a:solidFill>
                <a:latin typeface="Calibri" pitchFamily="34" charset="0"/>
              </a:rPr>
              <a:t>ίσθημα </a:t>
            </a:r>
            <a:r>
              <a:rPr lang="el-GR" sz="2000" b="1" dirty="0">
                <a:solidFill>
                  <a:schemeClr val="bg2"/>
                </a:solidFill>
                <a:latin typeface="Calibri" pitchFamily="34" charset="0"/>
              </a:rPr>
              <a:t>μοναξιάς,</a:t>
            </a:r>
          </a:p>
          <a:p>
            <a:pPr>
              <a:lnSpc>
                <a:spcPct val="90000"/>
              </a:lnSpc>
            </a:pPr>
            <a:r>
              <a:rPr lang="el-GR" sz="2000" b="1" dirty="0" smtClean="0">
                <a:solidFill>
                  <a:schemeClr val="bg2"/>
                </a:solidFill>
                <a:latin typeface="Calibri" pitchFamily="34" charset="0"/>
              </a:rPr>
              <a:t>Χ</a:t>
            </a:r>
            <a:r>
              <a:rPr lang="el-GR" sz="2000" b="1" dirty="0" smtClean="0">
                <a:solidFill>
                  <a:schemeClr val="bg2"/>
                </a:solidFill>
                <a:latin typeface="Calibri" pitchFamily="34" charset="0"/>
              </a:rPr>
              <a:t>αμηλές </a:t>
            </a:r>
            <a:r>
              <a:rPr lang="el-GR" sz="2000" b="1" dirty="0">
                <a:solidFill>
                  <a:schemeClr val="bg2"/>
                </a:solidFill>
                <a:latin typeface="Calibri" pitchFamily="34" charset="0"/>
              </a:rPr>
              <a:t>σχολικές επιδόσεις και απουσίες</a:t>
            </a:r>
          </a:p>
          <a:p>
            <a:pPr>
              <a:lnSpc>
                <a:spcPct val="90000"/>
              </a:lnSpc>
            </a:pPr>
            <a:r>
              <a:rPr lang="el-GR" sz="2000" b="1" dirty="0">
                <a:solidFill>
                  <a:schemeClr val="bg2"/>
                </a:solidFill>
                <a:latin typeface="Calibri" pitchFamily="34" charset="0"/>
              </a:rPr>
              <a:t>Διαταραχές συμπεριφοράς</a:t>
            </a:r>
          </a:p>
          <a:p>
            <a:pPr>
              <a:lnSpc>
                <a:spcPct val="90000"/>
              </a:lnSpc>
            </a:pPr>
            <a:r>
              <a:rPr lang="el-GR" sz="2000" b="1" dirty="0">
                <a:solidFill>
                  <a:schemeClr val="bg2"/>
                </a:solidFill>
                <a:latin typeface="Calibri" pitchFamily="34" charset="0"/>
              </a:rPr>
              <a:t>Ψυχολογικά / ψυχοσωματικά προβλήματα (πονοκέφαλοι, κοιλιακά άλγη, ενούρηση, διαταραχές ύπνου)</a:t>
            </a:r>
          </a:p>
          <a:p>
            <a:pPr>
              <a:lnSpc>
                <a:spcPct val="90000"/>
              </a:lnSpc>
            </a:pPr>
            <a:r>
              <a:rPr lang="el-GR" sz="2000" b="1" dirty="0">
                <a:solidFill>
                  <a:schemeClr val="bg2"/>
                </a:solidFill>
                <a:latin typeface="Calibri" pitchFamily="34" charset="0"/>
              </a:rPr>
              <a:t>Άγχος</a:t>
            </a:r>
          </a:p>
          <a:p>
            <a:pPr>
              <a:lnSpc>
                <a:spcPct val="90000"/>
              </a:lnSpc>
            </a:pPr>
            <a:r>
              <a:rPr lang="el-GR" sz="2000" b="1" dirty="0">
                <a:solidFill>
                  <a:schemeClr val="bg2"/>
                </a:solidFill>
                <a:latin typeface="Calibri" pitchFamily="34" charset="0"/>
              </a:rPr>
              <a:t>Χαμηλή αυτοεκτίμηση</a:t>
            </a:r>
          </a:p>
          <a:p>
            <a:pPr>
              <a:lnSpc>
                <a:spcPct val="90000"/>
              </a:lnSpc>
            </a:pPr>
            <a:r>
              <a:rPr lang="el-GR" sz="2000" b="1" dirty="0">
                <a:solidFill>
                  <a:schemeClr val="bg2"/>
                </a:solidFill>
                <a:latin typeface="Calibri" pitchFamily="34" charset="0"/>
              </a:rPr>
              <a:t>Φοβίες</a:t>
            </a:r>
          </a:p>
          <a:p>
            <a:pPr>
              <a:lnSpc>
                <a:spcPct val="90000"/>
              </a:lnSpc>
            </a:pPr>
            <a:r>
              <a:rPr lang="el-GR" sz="2000" b="1" dirty="0">
                <a:solidFill>
                  <a:schemeClr val="bg2"/>
                </a:solidFill>
                <a:latin typeface="Calibri" pitchFamily="34" charset="0"/>
              </a:rPr>
              <a:t>Δεν μπορούν να μείνουν μόνα</a:t>
            </a:r>
          </a:p>
          <a:p>
            <a:pPr>
              <a:lnSpc>
                <a:spcPct val="90000"/>
              </a:lnSpc>
            </a:pPr>
            <a:r>
              <a:rPr lang="el-GR" sz="2000" b="1" dirty="0">
                <a:solidFill>
                  <a:schemeClr val="bg2"/>
                </a:solidFill>
                <a:latin typeface="Calibri" pitchFamily="34" charset="0"/>
              </a:rPr>
              <a:t>Αποφεύγουν τη </a:t>
            </a:r>
            <a:r>
              <a:rPr lang="el-GR" sz="2000" b="1" dirty="0" err="1">
                <a:solidFill>
                  <a:schemeClr val="bg2"/>
                </a:solidFill>
                <a:latin typeface="Calibri" pitchFamily="34" charset="0"/>
              </a:rPr>
              <a:t>βλεματική</a:t>
            </a:r>
            <a:r>
              <a:rPr lang="el-GR" sz="2000" b="1" dirty="0">
                <a:solidFill>
                  <a:schemeClr val="bg2"/>
                </a:solidFill>
                <a:latin typeface="Calibri" pitchFamily="34" charset="0"/>
              </a:rPr>
              <a:t> επαφή</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fade">
                                      <p:cBhvr>
                                        <p:cTn id="7" dur="2000"/>
                                        <p:tgtEl>
                                          <p:spTgt spid="41987">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animEffect transition="in" filter="fade">
                                      <p:cBhvr>
                                        <p:cTn id="11" dur="2000"/>
                                        <p:tgtEl>
                                          <p:spTgt spid="41987">
                                            <p:txEl>
                                              <p:pRg st="1" end="1"/>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41987">
                                            <p:txEl>
                                              <p:pRg st="2" end="2"/>
                                            </p:txEl>
                                          </p:spTgt>
                                        </p:tgtEl>
                                        <p:attrNameLst>
                                          <p:attrName>style.visibility</p:attrName>
                                        </p:attrNameLst>
                                      </p:cBhvr>
                                      <p:to>
                                        <p:strVal val="visible"/>
                                      </p:to>
                                    </p:set>
                                    <p:animEffect transition="in" filter="fade">
                                      <p:cBhvr>
                                        <p:cTn id="15" dur="2000"/>
                                        <p:tgtEl>
                                          <p:spTgt spid="41987">
                                            <p:txEl>
                                              <p:pRg st="2" end="2"/>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41987">
                                            <p:txEl>
                                              <p:pRg st="3" end="3"/>
                                            </p:txEl>
                                          </p:spTgt>
                                        </p:tgtEl>
                                        <p:attrNameLst>
                                          <p:attrName>style.visibility</p:attrName>
                                        </p:attrNameLst>
                                      </p:cBhvr>
                                      <p:to>
                                        <p:strVal val="visible"/>
                                      </p:to>
                                    </p:set>
                                    <p:animEffect transition="in" filter="fade">
                                      <p:cBhvr>
                                        <p:cTn id="19" dur="2000"/>
                                        <p:tgtEl>
                                          <p:spTgt spid="41987">
                                            <p:txEl>
                                              <p:pRg st="3" end="3"/>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41987">
                                            <p:txEl>
                                              <p:pRg st="4" end="4"/>
                                            </p:txEl>
                                          </p:spTgt>
                                        </p:tgtEl>
                                        <p:attrNameLst>
                                          <p:attrName>style.visibility</p:attrName>
                                        </p:attrNameLst>
                                      </p:cBhvr>
                                      <p:to>
                                        <p:strVal val="visible"/>
                                      </p:to>
                                    </p:set>
                                    <p:animEffect transition="in" filter="fade">
                                      <p:cBhvr>
                                        <p:cTn id="23" dur="2000"/>
                                        <p:tgtEl>
                                          <p:spTgt spid="41987">
                                            <p:txEl>
                                              <p:pRg st="4" end="4"/>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41987">
                                            <p:txEl>
                                              <p:pRg st="5" end="5"/>
                                            </p:txEl>
                                          </p:spTgt>
                                        </p:tgtEl>
                                        <p:attrNameLst>
                                          <p:attrName>style.visibility</p:attrName>
                                        </p:attrNameLst>
                                      </p:cBhvr>
                                      <p:to>
                                        <p:strVal val="visible"/>
                                      </p:to>
                                    </p:set>
                                    <p:animEffect transition="in" filter="fade">
                                      <p:cBhvr>
                                        <p:cTn id="27" dur="2000"/>
                                        <p:tgtEl>
                                          <p:spTgt spid="41987">
                                            <p:txEl>
                                              <p:pRg st="5" end="5"/>
                                            </p:txEl>
                                          </p:spTgt>
                                        </p:tgtEl>
                                      </p:cBhvr>
                                    </p:animEffect>
                                  </p:childTnLst>
                                </p:cTn>
                              </p:par>
                            </p:childTnLst>
                          </p:cTn>
                        </p:par>
                        <p:par>
                          <p:cTn id="28" fill="hold">
                            <p:stCondLst>
                              <p:cond delay="12000"/>
                            </p:stCondLst>
                            <p:childTnLst>
                              <p:par>
                                <p:cTn id="29" presetID="10" presetClass="entr" presetSubtype="0" fill="hold" nodeType="afterEffect">
                                  <p:stCondLst>
                                    <p:cond delay="0"/>
                                  </p:stCondLst>
                                  <p:childTnLst>
                                    <p:set>
                                      <p:cBhvr>
                                        <p:cTn id="30" dur="1" fill="hold">
                                          <p:stCondLst>
                                            <p:cond delay="0"/>
                                          </p:stCondLst>
                                        </p:cTn>
                                        <p:tgtEl>
                                          <p:spTgt spid="41987">
                                            <p:txEl>
                                              <p:pRg st="6" end="6"/>
                                            </p:txEl>
                                          </p:spTgt>
                                        </p:tgtEl>
                                        <p:attrNameLst>
                                          <p:attrName>style.visibility</p:attrName>
                                        </p:attrNameLst>
                                      </p:cBhvr>
                                      <p:to>
                                        <p:strVal val="visible"/>
                                      </p:to>
                                    </p:set>
                                    <p:animEffect transition="in" filter="fade">
                                      <p:cBhvr>
                                        <p:cTn id="31" dur="2000"/>
                                        <p:tgtEl>
                                          <p:spTgt spid="41987">
                                            <p:txEl>
                                              <p:pRg st="6" end="6"/>
                                            </p:txEl>
                                          </p:spTgt>
                                        </p:tgtEl>
                                      </p:cBhvr>
                                    </p:animEffect>
                                  </p:childTnLst>
                                </p:cTn>
                              </p:par>
                            </p:childTnLst>
                          </p:cTn>
                        </p:par>
                        <p:par>
                          <p:cTn id="32" fill="hold">
                            <p:stCondLst>
                              <p:cond delay="14000"/>
                            </p:stCondLst>
                            <p:childTnLst>
                              <p:par>
                                <p:cTn id="33" presetID="10" presetClass="entr" presetSubtype="0" fill="hold" nodeType="afterEffect">
                                  <p:stCondLst>
                                    <p:cond delay="0"/>
                                  </p:stCondLst>
                                  <p:childTnLst>
                                    <p:set>
                                      <p:cBhvr>
                                        <p:cTn id="34" dur="1" fill="hold">
                                          <p:stCondLst>
                                            <p:cond delay="0"/>
                                          </p:stCondLst>
                                        </p:cTn>
                                        <p:tgtEl>
                                          <p:spTgt spid="41987">
                                            <p:txEl>
                                              <p:pRg st="7" end="7"/>
                                            </p:txEl>
                                          </p:spTgt>
                                        </p:tgtEl>
                                        <p:attrNameLst>
                                          <p:attrName>style.visibility</p:attrName>
                                        </p:attrNameLst>
                                      </p:cBhvr>
                                      <p:to>
                                        <p:strVal val="visible"/>
                                      </p:to>
                                    </p:set>
                                    <p:animEffect transition="in" filter="fade">
                                      <p:cBhvr>
                                        <p:cTn id="35" dur="2000"/>
                                        <p:tgtEl>
                                          <p:spTgt spid="41987">
                                            <p:txEl>
                                              <p:pRg st="7" end="7"/>
                                            </p:txEl>
                                          </p:spTgt>
                                        </p:tgtEl>
                                      </p:cBhvr>
                                    </p:animEffect>
                                  </p:childTnLst>
                                </p:cTn>
                              </p:par>
                            </p:childTnLst>
                          </p:cTn>
                        </p:par>
                        <p:par>
                          <p:cTn id="36" fill="hold">
                            <p:stCondLst>
                              <p:cond delay="16000"/>
                            </p:stCondLst>
                            <p:childTnLst>
                              <p:par>
                                <p:cTn id="37" presetID="10" presetClass="entr" presetSubtype="0" fill="hold" nodeType="afterEffect">
                                  <p:stCondLst>
                                    <p:cond delay="0"/>
                                  </p:stCondLst>
                                  <p:childTnLst>
                                    <p:set>
                                      <p:cBhvr>
                                        <p:cTn id="38" dur="1" fill="hold">
                                          <p:stCondLst>
                                            <p:cond delay="0"/>
                                          </p:stCondLst>
                                        </p:cTn>
                                        <p:tgtEl>
                                          <p:spTgt spid="41987">
                                            <p:txEl>
                                              <p:pRg st="8" end="8"/>
                                            </p:txEl>
                                          </p:spTgt>
                                        </p:tgtEl>
                                        <p:attrNameLst>
                                          <p:attrName>style.visibility</p:attrName>
                                        </p:attrNameLst>
                                      </p:cBhvr>
                                      <p:to>
                                        <p:strVal val="visible"/>
                                      </p:to>
                                    </p:set>
                                    <p:animEffect transition="in" filter="fade">
                                      <p:cBhvr>
                                        <p:cTn id="39" dur="2000"/>
                                        <p:tgtEl>
                                          <p:spTgt spid="41987">
                                            <p:txEl>
                                              <p:pRg st="8" end="8"/>
                                            </p:txEl>
                                          </p:spTgt>
                                        </p:tgtEl>
                                      </p:cBhvr>
                                    </p:animEffect>
                                  </p:childTnLst>
                                </p:cTn>
                              </p:par>
                            </p:childTnLst>
                          </p:cTn>
                        </p:par>
                        <p:par>
                          <p:cTn id="40" fill="hold">
                            <p:stCondLst>
                              <p:cond delay="18000"/>
                            </p:stCondLst>
                            <p:childTnLst>
                              <p:par>
                                <p:cTn id="41" presetID="10" presetClass="entr" presetSubtype="0" fill="hold" nodeType="afterEffect">
                                  <p:stCondLst>
                                    <p:cond delay="0"/>
                                  </p:stCondLst>
                                  <p:childTnLst>
                                    <p:set>
                                      <p:cBhvr>
                                        <p:cTn id="42" dur="1" fill="hold">
                                          <p:stCondLst>
                                            <p:cond delay="0"/>
                                          </p:stCondLst>
                                        </p:cTn>
                                        <p:tgtEl>
                                          <p:spTgt spid="41987">
                                            <p:txEl>
                                              <p:pRg st="9" end="9"/>
                                            </p:txEl>
                                          </p:spTgt>
                                        </p:tgtEl>
                                        <p:attrNameLst>
                                          <p:attrName>style.visibility</p:attrName>
                                        </p:attrNameLst>
                                      </p:cBhvr>
                                      <p:to>
                                        <p:strVal val="visible"/>
                                      </p:to>
                                    </p:set>
                                    <p:animEffect transition="in" filter="fade">
                                      <p:cBhvr>
                                        <p:cTn id="43" dur="2000"/>
                                        <p:tgtEl>
                                          <p:spTgt spid="41987">
                                            <p:txEl>
                                              <p:pRg st="9" end="9"/>
                                            </p:txEl>
                                          </p:spTgt>
                                        </p:tgtEl>
                                      </p:cBhvr>
                                    </p:animEffect>
                                  </p:childTnLst>
                                </p:cTn>
                              </p:par>
                            </p:childTnLst>
                          </p:cTn>
                        </p:par>
                        <p:par>
                          <p:cTn id="44" fill="hold">
                            <p:stCondLst>
                              <p:cond delay="20000"/>
                            </p:stCondLst>
                            <p:childTnLst>
                              <p:par>
                                <p:cTn id="45" presetID="10" presetClass="entr" presetSubtype="0" fill="hold" nodeType="afterEffect">
                                  <p:stCondLst>
                                    <p:cond delay="0"/>
                                  </p:stCondLst>
                                  <p:childTnLst>
                                    <p:set>
                                      <p:cBhvr>
                                        <p:cTn id="46" dur="1" fill="hold">
                                          <p:stCondLst>
                                            <p:cond delay="0"/>
                                          </p:stCondLst>
                                        </p:cTn>
                                        <p:tgtEl>
                                          <p:spTgt spid="41987">
                                            <p:txEl>
                                              <p:pRg st="10" end="10"/>
                                            </p:txEl>
                                          </p:spTgt>
                                        </p:tgtEl>
                                        <p:attrNameLst>
                                          <p:attrName>style.visibility</p:attrName>
                                        </p:attrNameLst>
                                      </p:cBhvr>
                                      <p:to>
                                        <p:strVal val="visible"/>
                                      </p:to>
                                    </p:set>
                                    <p:animEffect transition="in" filter="fade">
                                      <p:cBhvr>
                                        <p:cTn id="47" dur="2000"/>
                                        <p:tgtEl>
                                          <p:spTgt spid="41987">
                                            <p:txEl>
                                              <p:pRg st="10" end="10"/>
                                            </p:txEl>
                                          </p:spTgt>
                                        </p:tgtEl>
                                      </p:cBhvr>
                                    </p:animEffect>
                                  </p:childTnLst>
                                </p:cTn>
                              </p:par>
                            </p:childTnLst>
                          </p:cTn>
                        </p:par>
                        <p:par>
                          <p:cTn id="48" fill="hold">
                            <p:stCondLst>
                              <p:cond delay="22000"/>
                            </p:stCondLst>
                            <p:childTnLst>
                              <p:par>
                                <p:cTn id="49" presetID="10" presetClass="entr" presetSubtype="0" fill="hold" nodeType="afterEffect">
                                  <p:stCondLst>
                                    <p:cond delay="0"/>
                                  </p:stCondLst>
                                  <p:childTnLst>
                                    <p:set>
                                      <p:cBhvr>
                                        <p:cTn id="50" dur="1" fill="hold">
                                          <p:stCondLst>
                                            <p:cond delay="0"/>
                                          </p:stCondLst>
                                        </p:cTn>
                                        <p:tgtEl>
                                          <p:spTgt spid="41987">
                                            <p:txEl>
                                              <p:pRg st="11" end="11"/>
                                            </p:txEl>
                                          </p:spTgt>
                                        </p:tgtEl>
                                        <p:attrNameLst>
                                          <p:attrName>style.visibility</p:attrName>
                                        </p:attrNameLst>
                                      </p:cBhvr>
                                      <p:to>
                                        <p:strVal val="visible"/>
                                      </p:to>
                                    </p:set>
                                    <p:animEffect transition="in" filter="fade">
                                      <p:cBhvr>
                                        <p:cTn id="51" dur="2000"/>
                                        <p:tgtEl>
                                          <p:spTgt spid="41987">
                                            <p:txEl>
                                              <p:pRg st="11" end="11"/>
                                            </p:txEl>
                                          </p:spTgt>
                                        </p:tgtEl>
                                      </p:cBhvr>
                                    </p:animEffect>
                                  </p:childTnLst>
                                </p:cTn>
                              </p:par>
                            </p:childTnLst>
                          </p:cTn>
                        </p:par>
                        <p:par>
                          <p:cTn id="52" fill="hold">
                            <p:stCondLst>
                              <p:cond delay="24000"/>
                            </p:stCondLst>
                            <p:childTnLst>
                              <p:par>
                                <p:cTn id="53" presetID="10" presetClass="entr" presetSubtype="0" fill="hold" nodeType="afterEffect">
                                  <p:stCondLst>
                                    <p:cond delay="0"/>
                                  </p:stCondLst>
                                  <p:childTnLst>
                                    <p:set>
                                      <p:cBhvr>
                                        <p:cTn id="54" dur="1" fill="hold">
                                          <p:stCondLst>
                                            <p:cond delay="0"/>
                                          </p:stCondLst>
                                        </p:cTn>
                                        <p:tgtEl>
                                          <p:spTgt spid="41987">
                                            <p:txEl>
                                              <p:pRg st="12" end="12"/>
                                            </p:txEl>
                                          </p:spTgt>
                                        </p:tgtEl>
                                        <p:attrNameLst>
                                          <p:attrName>style.visibility</p:attrName>
                                        </p:attrNameLst>
                                      </p:cBhvr>
                                      <p:to>
                                        <p:strVal val="visible"/>
                                      </p:to>
                                    </p:set>
                                    <p:animEffect transition="in" filter="fade">
                                      <p:cBhvr>
                                        <p:cTn id="55" dur="2000"/>
                                        <p:tgtEl>
                                          <p:spTgt spid="4198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a:r>
              <a:rPr lang="el-GR" sz="3200" b="1">
                <a:solidFill>
                  <a:srgbClr val="990099"/>
                </a:solidFill>
                <a:latin typeface="Calibri" pitchFamily="34" charset="0"/>
              </a:rPr>
              <a:t>β. Το παιδί ή ομάδα παιδιών που εκφοβίζει</a:t>
            </a:r>
            <a:r>
              <a:rPr lang="el-GR"/>
              <a:t> </a:t>
            </a:r>
          </a:p>
        </p:txBody>
      </p:sp>
      <p:sp>
        <p:nvSpPr>
          <p:cNvPr id="24579" name="Rectangle 3"/>
          <p:cNvSpPr>
            <a:spLocks noGrp="1" noChangeArrowheads="1"/>
          </p:cNvSpPr>
          <p:nvPr>
            <p:ph idx="1"/>
          </p:nvPr>
        </p:nvSpPr>
        <p:spPr/>
        <p:txBody>
          <a:bodyPr/>
          <a:lstStyle/>
          <a:p>
            <a:pPr>
              <a:lnSpc>
                <a:spcPct val="80000"/>
              </a:lnSpc>
              <a:buFont typeface="Wingdings" pitchFamily="2" charset="2"/>
              <a:buNone/>
            </a:pPr>
            <a:r>
              <a:rPr lang="el-GR" sz="1800" b="1" i="1" dirty="0">
                <a:solidFill>
                  <a:srgbClr val="FF0000"/>
                </a:solidFill>
                <a:latin typeface="Calibri" pitchFamily="34" charset="0"/>
              </a:rPr>
              <a:t>Πίσω από ένα παιδί ή ομάδα παιδιών που εκφοβίζει θα </a:t>
            </a:r>
            <a:r>
              <a:rPr lang="el-GR" sz="1800" b="1" i="1" dirty="0" smtClean="0">
                <a:solidFill>
                  <a:srgbClr val="FF0000"/>
                </a:solidFill>
                <a:latin typeface="Calibri" pitchFamily="34" charset="0"/>
              </a:rPr>
              <a:t>βρεθούν: </a:t>
            </a:r>
            <a:endParaRPr lang="el-GR" sz="1800" b="1" i="1" dirty="0">
              <a:solidFill>
                <a:srgbClr val="FF0000"/>
              </a:solidFill>
              <a:latin typeface="Calibri" pitchFamily="34" charset="0"/>
            </a:endParaRPr>
          </a:p>
          <a:p>
            <a:pPr>
              <a:lnSpc>
                <a:spcPct val="80000"/>
              </a:lnSpc>
              <a:buFont typeface="Wingdings" pitchFamily="2" charset="2"/>
              <a:buNone/>
            </a:pPr>
            <a:endParaRPr lang="el-GR" sz="1800" b="1" i="1" dirty="0">
              <a:solidFill>
                <a:schemeClr val="bg2"/>
              </a:solidFill>
              <a:latin typeface="Calibri" pitchFamily="34" charset="0"/>
            </a:endParaRPr>
          </a:p>
          <a:p>
            <a:pPr>
              <a:lnSpc>
                <a:spcPct val="80000"/>
              </a:lnSpc>
            </a:pPr>
            <a:r>
              <a:rPr lang="el-GR" sz="1600" b="1" dirty="0">
                <a:solidFill>
                  <a:schemeClr val="bg2"/>
                </a:solidFill>
                <a:latin typeface="Calibri" pitchFamily="34" charset="0"/>
              </a:rPr>
              <a:t>Ανάγκη για κυριαρχία πάνω σε άλλους</a:t>
            </a:r>
          </a:p>
          <a:p>
            <a:pPr>
              <a:lnSpc>
                <a:spcPct val="80000"/>
              </a:lnSpc>
            </a:pPr>
            <a:r>
              <a:rPr lang="el-GR" sz="1600" b="1" dirty="0">
                <a:solidFill>
                  <a:schemeClr val="bg2"/>
                </a:solidFill>
                <a:latin typeface="Calibri" pitchFamily="34" charset="0"/>
              </a:rPr>
              <a:t>Αδυναμία ελέγχου παρορμήσεων</a:t>
            </a:r>
          </a:p>
          <a:p>
            <a:pPr>
              <a:lnSpc>
                <a:spcPct val="80000"/>
              </a:lnSpc>
            </a:pPr>
            <a:r>
              <a:rPr lang="el-GR" sz="1600" b="1" dirty="0">
                <a:solidFill>
                  <a:schemeClr val="bg2"/>
                </a:solidFill>
                <a:latin typeface="Calibri" pitchFamily="34" charset="0"/>
              </a:rPr>
              <a:t>Μειωμένη ικανότητα αυτοελέγχου</a:t>
            </a:r>
          </a:p>
          <a:p>
            <a:pPr>
              <a:lnSpc>
                <a:spcPct val="80000"/>
              </a:lnSpc>
            </a:pPr>
            <a:r>
              <a:rPr lang="el-GR" sz="1600" b="1" dirty="0">
                <a:solidFill>
                  <a:schemeClr val="bg2"/>
                </a:solidFill>
                <a:latin typeface="Calibri" pitchFamily="34" charset="0"/>
              </a:rPr>
              <a:t>Αδυναμία τήρησης κανόνων και ορίων</a:t>
            </a:r>
          </a:p>
          <a:p>
            <a:pPr>
              <a:lnSpc>
                <a:spcPct val="80000"/>
              </a:lnSpc>
            </a:pPr>
            <a:r>
              <a:rPr lang="el-GR" sz="1600" b="1" dirty="0">
                <a:solidFill>
                  <a:schemeClr val="bg2"/>
                </a:solidFill>
                <a:latin typeface="Calibri" pitchFamily="34" charset="0"/>
              </a:rPr>
              <a:t>Ασυνήθιστα χαμηλό άγχος</a:t>
            </a:r>
          </a:p>
          <a:p>
            <a:pPr>
              <a:lnSpc>
                <a:spcPct val="80000"/>
              </a:lnSpc>
            </a:pPr>
            <a:r>
              <a:rPr lang="el-GR" sz="1600" b="1" dirty="0">
                <a:solidFill>
                  <a:schemeClr val="bg2"/>
                </a:solidFill>
                <a:latin typeface="Calibri" pitchFamily="34" charset="0"/>
              </a:rPr>
              <a:t>Διογκωμένη </a:t>
            </a:r>
            <a:r>
              <a:rPr lang="el-GR" sz="1600" b="1" dirty="0" err="1">
                <a:solidFill>
                  <a:schemeClr val="bg2"/>
                </a:solidFill>
                <a:latin typeface="Calibri" pitchFamily="34" charset="0"/>
              </a:rPr>
              <a:t>αυτοεικόνα</a:t>
            </a:r>
            <a:endParaRPr lang="el-GR" sz="1600" b="1" dirty="0">
              <a:solidFill>
                <a:schemeClr val="bg2"/>
              </a:solidFill>
              <a:latin typeface="Calibri" pitchFamily="34" charset="0"/>
            </a:endParaRPr>
          </a:p>
          <a:p>
            <a:pPr>
              <a:lnSpc>
                <a:spcPct val="80000"/>
              </a:lnSpc>
            </a:pPr>
            <a:r>
              <a:rPr lang="el-GR" sz="1600" b="1" dirty="0">
                <a:solidFill>
                  <a:schemeClr val="bg2"/>
                </a:solidFill>
                <a:latin typeface="Calibri" pitchFamily="34" charset="0"/>
              </a:rPr>
              <a:t>Έλλειψη αίσθησης του μέτρου</a:t>
            </a:r>
          </a:p>
          <a:p>
            <a:pPr>
              <a:lnSpc>
                <a:spcPct val="80000"/>
              </a:lnSpc>
            </a:pPr>
            <a:r>
              <a:rPr lang="el-GR" sz="1600" b="1" dirty="0">
                <a:solidFill>
                  <a:schemeClr val="bg2"/>
                </a:solidFill>
                <a:latin typeface="Calibri" pitchFamily="34" charset="0"/>
              </a:rPr>
              <a:t>Η δημοτικότητα τους βρίσκεται στο μέσο όρο ή κάτω από αυτόν και χαμηλώνει καθώς προσχωρούν στις εκπαιδευτικές βαθμίδες</a:t>
            </a:r>
          </a:p>
          <a:p>
            <a:pPr>
              <a:lnSpc>
                <a:spcPct val="80000"/>
              </a:lnSpc>
            </a:pPr>
            <a:r>
              <a:rPr lang="el-GR" sz="1600" b="1" dirty="0">
                <a:solidFill>
                  <a:schemeClr val="bg2"/>
                </a:solidFill>
                <a:latin typeface="Calibri" pitchFamily="34" charset="0"/>
              </a:rPr>
              <a:t>Είναι εχθρικό απέναντι στο περιβάλλον του (ιδιαίτερα σε γονείς και εκπαιδευτικούς)</a:t>
            </a:r>
          </a:p>
          <a:p>
            <a:pPr>
              <a:lnSpc>
                <a:spcPct val="80000"/>
              </a:lnSpc>
            </a:pPr>
            <a:r>
              <a:rPr lang="el-GR" sz="1600" b="1" dirty="0">
                <a:solidFill>
                  <a:schemeClr val="bg2"/>
                </a:solidFill>
                <a:latin typeface="Calibri" pitchFamily="34" charset="0"/>
              </a:rPr>
              <a:t>Απόλυτη έλλειψη </a:t>
            </a:r>
            <a:r>
              <a:rPr lang="el-GR" sz="1600" b="1" dirty="0" err="1">
                <a:solidFill>
                  <a:schemeClr val="bg2"/>
                </a:solidFill>
                <a:latin typeface="Calibri" pitchFamily="34" charset="0"/>
              </a:rPr>
              <a:t>ενσυναίσθησης</a:t>
            </a:r>
            <a:endParaRPr lang="el-GR" sz="1600" b="1" dirty="0">
              <a:solidFill>
                <a:schemeClr val="bg2"/>
              </a:solidFill>
              <a:latin typeface="Calibri" pitchFamily="34" charset="0"/>
            </a:endParaRPr>
          </a:p>
          <a:p>
            <a:pPr>
              <a:lnSpc>
                <a:spcPct val="80000"/>
              </a:lnSpc>
            </a:pPr>
            <a:r>
              <a:rPr lang="el-GR" sz="1600" b="1" dirty="0">
                <a:solidFill>
                  <a:schemeClr val="bg2"/>
                </a:solidFill>
                <a:latin typeface="Calibri" pitchFamily="34" charset="0"/>
              </a:rPr>
              <a:t>Είναι δυνατό να περιβάλλονται από άλλους συμμαθητές τους οι οποίοι δεν εκφοβίζουν άμεσα αλλά ενισχύουν το παιδί που εκφοβίζει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fade">
                                      <p:cBhvr>
                                        <p:cTn id="7" dur="2000"/>
                                        <p:tgtEl>
                                          <p:spTgt spid="24578"/>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4579">
                                            <p:txEl>
                                              <p:pRg st="0" end="0"/>
                                            </p:txEl>
                                          </p:spTgt>
                                        </p:tgtEl>
                                        <p:attrNameLst>
                                          <p:attrName>style.visibility</p:attrName>
                                        </p:attrNameLst>
                                      </p:cBhvr>
                                      <p:to>
                                        <p:strVal val="visible"/>
                                      </p:to>
                                    </p:set>
                                    <p:animEffect transition="in" filter="fade">
                                      <p:cBhvr>
                                        <p:cTn id="11" dur="2000"/>
                                        <p:tgtEl>
                                          <p:spTgt spid="24579">
                                            <p:txEl>
                                              <p:pRg st="0" end="0"/>
                                            </p:txEl>
                                          </p:spTgt>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animEffect transition="in" filter="fade">
                                      <p:cBhvr>
                                        <p:cTn id="15" dur="2000"/>
                                        <p:tgtEl>
                                          <p:spTgt spid="24579">
                                            <p:txEl>
                                              <p:pRg st="2" end="2"/>
                                            </p:txEl>
                                          </p:spTgt>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animEffect transition="in" filter="fade">
                                      <p:cBhvr>
                                        <p:cTn id="19" dur="2000"/>
                                        <p:tgtEl>
                                          <p:spTgt spid="24579">
                                            <p:txEl>
                                              <p:pRg st="3" end="3"/>
                                            </p:txEl>
                                          </p:spTgt>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24579">
                                            <p:txEl>
                                              <p:pRg st="4" end="4"/>
                                            </p:txEl>
                                          </p:spTgt>
                                        </p:tgtEl>
                                        <p:attrNameLst>
                                          <p:attrName>style.visibility</p:attrName>
                                        </p:attrNameLst>
                                      </p:cBhvr>
                                      <p:to>
                                        <p:strVal val="visible"/>
                                      </p:to>
                                    </p:set>
                                    <p:animEffect transition="in" filter="fade">
                                      <p:cBhvr>
                                        <p:cTn id="23" dur="2000"/>
                                        <p:tgtEl>
                                          <p:spTgt spid="24579">
                                            <p:txEl>
                                              <p:pRg st="4" end="4"/>
                                            </p:txEl>
                                          </p:spTgt>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24579">
                                            <p:txEl>
                                              <p:pRg st="5" end="5"/>
                                            </p:txEl>
                                          </p:spTgt>
                                        </p:tgtEl>
                                        <p:attrNameLst>
                                          <p:attrName>style.visibility</p:attrName>
                                        </p:attrNameLst>
                                      </p:cBhvr>
                                      <p:to>
                                        <p:strVal val="visible"/>
                                      </p:to>
                                    </p:set>
                                    <p:animEffect transition="in" filter="fade">
                                      <p:cBhvr>
                                        <p:cTn id="27" dur="2000"/>
                                        <p:tgtEl>
                                          <p:spTgt spid="24579">
                                            <p:txEl>
                                              <p:pRg st="5" end="5"/>
                                            </p:txEl>
                                          </p:spTgt>
                                        </p:tgtEl>
                                      </p:cBhvr>
                                    </p:animEffect>
                                  </p:childTnLst>
                                </p:cTn>
                              </p:par>
                            </p:childTnLst>
                          </p:cTn>
                        </p:par>
                        <p:par>
                          <p:cTn id="28" fill="hold">
                            <p:stCondLst>
                              <p:cond delay="12000"/>
                            </p:stCondLst>
                            <p:childTnLst>
                              <p:par>
                                <p:cTn id="29" presetID="10" presetClass="entr" presetSubtype="0" fill="hold" nodeType="afterEffect">
                                  <p:stCondLst>
                                    <p:cond delay="0"/>
                                  </p:stCondLst>
                                  <p:childTnLst>
                                    <p:set>
                                      <p:cBhvr>
                                        <p:cTn id="30" dur="1" fill="hold">
                                          <p:stCondLst>
                                            <p:cond delay="0"/>
                                          </p:stCondLst>
                                        </p:cTn>
                                        <p:tgtEl>
                                          <p:spTgt spid="24579">
                                            <p:txEl>
                                              <p:pRg st="6" end="6"/>
                                            </p:txEl>
                                          </p:spTgt>
                                        </p:tgtEl>
                                        <p:attrNameLst>
                                          <p:attrName>style.visibility</p:attrName>
                                        </p:attrNameLst>
                                      </p:cBhvr>
                                      <p:to>
                                        <p:strVal val="visible"/>
                                      </p:to>
                                    </p:set>
                                    <p:animEffect transition="in" filter="fade">
                                      <p:cBhvr>
                                        <p:cTn id="31" dur="2000"/>
                                        <p:tgtEl>
                                          <p:spTgt spid="24579">
                                            <p:txEl>
                                              <p:pRg st="6" end="6"/>
                                            </p:txEl>
                                          </p:spTgt>
                                        </p:tgtEl>
                                      </p:cBhvr>
                                    </p:animEffect>
                                  </p:childTnLst>
                                </p:cTn>
                              </p:par>
                            </p:childTnLst>
                          </p:cTn>
                        </p:par>
                        <p:par>
                          <p:cTn id="32" fill="hold">
                            <p:stCondLst>
                              <p:cond delay="14000"/>
                            </p:stCondLst>
                            <p:childTnLst>
                              <p:par>
                                <p:cTn id="33" presetID="10" presetClass="entr" presetSubtype="0" fill="hold" nodeType="afterEffect">
                                  <p:stCondLst>
                                    <p:cond delay="0"/>
                                  </p:stCondLst>
                                  <p:childTnLst>
                                    <p:set>
                                      <p:cBhvr>
                                        <p:cTn id="34" dur="1" fill="hold">
                                          <p:stCondLst>
                                            <p:cond delay="0"/>
                                          </p:stCondLst>
                                        </p:cTn>
                                        <p:tgtEl>
                                          <p:spTgt spid="24579">
                                            <p:txEl>
                                              <p:pRg st="7" end="7"/>
                                            </p:txEl>
                                          </p:spTgt>
                                        </p:tgtEl>
                                        <p:attrNameLst>
                                          <p:attrName>style.visibility</p:attrName>
                                        </p:attrNameLst>
                                      </p:cBhvr>
                                      <p:to>
                                        <p:strVal val="visible"/>
                                      </p:to>
                                    </p:set>
                                    <p:animEffect transition="in" filter="fade">
                                      <p:cBhvr>
                                        <p:cTn id="35" dur="2000"/>
                                        <p:tgtEl>
                                          <p:spTgt spid="24579">
                                            <p:txEl>
                                              <p:pRg st="7" end="7"/>
                                            </p:txEl>
                                          </p:spTgt>
                                        </p:tgtEl>
                                      </p:cBhvr>
                                    </p:animEffect>
                                  </p:childTnLst>
                                </p:cTn>
                              </p:par>
                            </p:childTnLst>
                          </p:cTn>
                        </p:par>
                        <p:par>
                          <p:cTn id="36" fill="hold">
                            <p:stCondLst>
                              <p:cond delay="16000"/>
                            </p:stCondLst>
                            <p:childTnLst>
                              <p:par>
                                <p:cTn id="37" presetID="10" presetClass="entr" presetSubtype="0" fill="hold" nodeType="afterEffect">
                                  <p:stCondLst>
                                    <p:cond delay="0"/>
                                  </p:stCondLst>
                                  <p:childTnLst>
                                    <p:set>
                                      <p:cBhvr>
                                        <p:cTn id="38" dur="1" fill="hold">
                                          <p:stCondLst>
                                            <p:cond delay="0"/>
                                          </p:stCondLst>
                                        </p:cTn>
                                        <p:tgtEl>
                                          <p:spTgt spid="24579">
                                            <p:txEl>
                                              <p:pRg st="8" end="8"/>
                                            </p:txEl>
                                          </p:spTgt>
                                        </p:tgtEl>
                                        <p:attrNameLst>
                                          <p:attrName>style.visibility</p:attrName>
                                        </p:attrNameLst>
                                      </p:cBhvr>
                                      <p:to>
                                        <p:strVal val="visible"/>
                                      </p:to>
                                    </p:set>
                                    <p:animEffect transition="in" filter="fade">
                                      <p:cBhvr>
                                        <p:cTn id="39" dur="2000"/>
                                        <p:tgtEl>
                                          <p:spTgt spid="24579">
                                            <p:txEl>
                                              <p:pRg st="8" end="8"/>
                                            </p:txEl>
                                          </p:spTgt>
                                        </p:tgtEl>
                                      </p:cBhvr>
                                    </p:animEffect>
                                  </p:childTnLst>
                                </p:cTn>
                              </p:par>
                            </p:childTnLst>
                          </p:cTn>
                        </p:par>
                        <p:par>
                          <p:cTn id="40" fill="hold">
                            <p:stCondLst>
                              <p:cond delay="18000"/>
                            </p:stCondLst>
                            <p:childTnLst>
                              <p:par>
                                <p:cTn id="41" presetID="10" presetClass="entr" presetSubtype="0" fill="hold" nodeType="afterEffect">
                                  <p:stCondLst>
                                    <p:cond delay="0"/>
                                  </p:stCondLst>
                                  <p:childTnLst>
                                    <p:set>
                                      <p:cBhvr>
                                        <p:cTn id="42" dur="1" fill="hold">
                                          <p:stCondLst>
                                            <p:cond delay="0"/>
                                          </p:stCondLst>
                                        </p:cTn>
                                        <p:tgtEl>
                                          <p:spTgt spid="24579">
                                            <p:txEl>
                                              <p:pRg st="9" end="9"/>
                                            </p:txEl>
                                          </p:spTgt>
                                        </p:tgtEl>
                                        <p:attrNameLst>
                                          <p:attrName>style.visibility</p:attrName>
                                        </p:attrNameLst>
                                      </p:cBhvr>
                                      <p:to>
                                        <p:strVal val="visible"/>
                                      </p:to>
                                    </p:set>
                                    <p:animEffect transition="in" filter="fade">
                                      <p:cBhvr>
                                        <p:cTn id="43" dur="2000"/>
                                        <p:tgtEl>
                                          <p:spTgt spid="24579">
                                            <p:txEl>
                                              <p:pRg st="9" end="9"/>
                                            </p:txEl>
                                          </p:spTgt>
                                        </p:tgtEl>
                                      </p:cBhvr>
                                    </p:animEffect>
                                  </p:childTnLst>
                                </p:cTn>
                              </p:par>
                            </p:childTnLst>
                          </p:cTn>
                        </p:par>
                        <p:par>
                          <p:cTn id="44" fill="hold">
                            <p:stCondLst>
                              <p:cond delay="20000"/>
                            </p:stCondLst>
                            <p:childTnLst>
                              <p:par>
                                <p:cTn id="45" presetID="10" presetClass="entr" presetSubtype="0" fill="hold" nodeType="afterEffect">
                                  <p:stCondLst>
                                    <p:cond delay="0"/>
                                  </p:stCondLst>
                                  <p:childTnLst>
                                    <p:set>
                                      <p:cBhvr>
                                        <p:cTn id="46" dur="1" fill="hold">
                                          <p:stCondLst>
                                            <p:cond delay="0"/>
                                          </p:stCondLst>
                                        </p:cTn>
                                        <p:tgtEl>
                                          <p:spTgt spid="24579">
                                            <p:txEl>
                                              <p:pRg st="10" end="10"/>
                                            </p:txEl>
                                          </p:spTgt>
                                        </p:tgtEl>
                                        <p:attrNameLst>
                                          <p:attrName>style.visibility</p:attrName>
                                        </p:attrNameLst>
                                      </p:cBhvr>
                                      <p:to>
                                        <p:strVal val="visible"/>
                                      </p:to>
                                    </p:set>
                                    <p:animEffect transition="in" filter="fade">
                                      <p:cBhvr>
                                        <p:cTn id="47" dur="2000"/>
                                        <p:tgtEl>
                                          <p:spTgt spid="24579">
                                            <p:txEl>
                                              <p:pRg st="10" end="10"/>
                                            </p:txEl>
                                          </p:spTgt>
                                        </p:tgtEl>
                                      </p:cBhvr>
                                    </p:animEffect>
                                  </p:childTnLst>
                                </p:cTn>
                              </p:par>
                            </p:childTnLst>
                          </p:cTn>
                        </p:par>
                        <p:par>
                          <p:cTn id="48" fill="hold">
                            <p:stCondLst>
                              <p:cond delay="22000"/>
                            </p:stCondLst>
                            <p:childTnLst>
                              <p:par>
                                <p:cTn id="49" presetID="10" presetClass="entr" presetSubtype="0" fill="hold" nodeType="afterEffect">
                                  <p:stCondLst>
                                    <p:cond delay="0"/>
                                  </p:stCondLst>
                                  <p:childTnLst>
                                    <p:set>
                                      <p:cBhvr>
                                        <p:cTn id="50" dur="1" fill="hold">
                                          <p:stCondLst>
                                            <p:cond delay="0"/>
                                          </p:stCondLst>
                                        </p:cTn>
                                        <p:tgtEl>
                                          <p:spTgt spid="24579">
                                            <p:txEl>
                                              <p:pRg st="11" end="11"/>
                                            </p:txEl>
                                          </p:spTgt>
                                        </p:tgtEl>
                                        <p:attrNameLst>
                                          <p:attrName>style.visibility</p:attrName>
                                        </p:attrNameLst>
                                      </p:cBhvr>
                                      <p:to>
                                        <p:strVal val="visible"/>
                                      </p:to>
                                    </p:set>
                                    <p:animEffect transition="in" filter="fade">
                                      <p:cBhvr>
                                        <p:cTn id="51" dur="2000"/>
                                        <p:tgtEl>
                                          <p:spTgt spid="24579">
                                            <p:txEl>
                                              <p:pRg st="11" end="11"/>
                                            </p:txEl>
                                          </p:spTgt>
                                        </p:tgtEl>
                                      </p:cBhvr>
                                    </p:animEffect>
                                  </p:childTnLst>
                                </p:cTn>
                              </p:par>
                            </p:childTnLst>
                          </p:cTn>
                        </p:par>
                        <p:par>
                          <p:cTn id="52" fill="hold">
                            <p:stCondLst>
                              <p:cond delay="24000"/>
                            </p:stCondLst>
                            <p:childTnLst>
                              <p:par>
                                <p:cTn id="53" presetID="10" presetClass="entr" presetSubtype="0" fill="hold" nodeType="afterEffect">
                                  <p:stCondLst>
                                    <p:cond delay="0"/>
                                  </p:stCondLst>
                                  <p:childTnLst>
                                    <p:set>
                                      <p:cBhvr>
                                        <p:cTn id="54" dur="1" fill="hold">
                                          <p:stCondLst>
                                            <p:cond delay="0"/>
                                          </p:stCondLst>
                                        </p:cTn>
                                        <p:tgtEl>
                                          <p:spTgt spid="24579">
                                            <p:txEl>
                                              <p:pRg st="12" end="12"/>
                                            </p:txEl>
                                          </p:spTgt>
                                        </p:tgtEl>
                                        <p:attrNameLst>
                                          <p:attrName>style.visibility</p:attrName>
                                        </p:attrNameLst>
                                      </p:cBhvr>
                                      <p:to>
                                        <p:strVal val="visible"/>
                                      </p:to>
                                    </p:set>
                                    <p:animEffect transition="in" filter="fade">
                                      <p:cBhvr>
                                        <p:cTn id="55" dur="2000"/>
                                        <p:tgtEl>
                                          <p:spTgt spid="2457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a:r>
              <a:rPr lang="el-GR" sz="6000" b="1">
                <a:solidFill>
                  <a:srgbClr val="990099"/>
                </a:solidFill>
                <a:latin typeface="Calibri" pitchFamily="34" charset="0"/>
              </a:rPr>
              <a:t>Μορφές σχολικής βίας</a:t>
            </a:r>
          </a:p>
        </p:txBody>
      </p:sp>
      <p:sp>
        <p:nvSpPr>
          <p:cNvPr id="28675" name="Rectangle 3"/>
          <p:cNvSpPr>
            <a:spLocks noGrp="1" noChangeArrowheads="1"/>
          </p:cNvSpPr>
          <p:nvPr>
            <p:ph type="body" idx="1"/>
          </p:nvPr>
        </p:nvSpPr>
        <p:spPr/>
        <p:txBody>
          <a:bodyPr/>
          <a:lstStyle/>
          <a:p>
            <a:pPr algn="just">
              <a:lnSpc>
                <a:spcPct val="80000"/>
              </a:lnSpc>
            </a:pPr>
            <a:r>
              <a:rPr lang="el-GR" sz="2000" b="1">
                <a:solidFill>
                  <a:schemeClr val="bg2"/>
                </a:solidFill>
                <a:latin typeface="Calibri" pitchFamily="34" charset="0"/>
              </a:rPr>
              <a:t>Η </a:t>
            </a:r>
            <a:r>
              <a:rPr lang="el-GR" sz="2000" b="1" i="1">
                <a:solidFill>
                  <a:srgbClr val="FF3300"/>
                </a:solidFill>
                <a:latin typeface="Calibri" pitchFamily="34" charset="0"/>
              </a:rPr>
              <a:t>Σωματική βία</a:t>
            </a:r>
            <a:r>
              <a:rPr lang="el-GR" sz="2000" b="1">
                <a:solidFill>
                  <a:schemeClr val="bg2"/>
                </a:solidFill>
                <a:latin typeface="Calibri" pitchFamily="34" charset="0"/>
              </a:rPr>
              <a:t> η οποία έχει να κάνει με ξυλοδαρμό, σπρωξίματα σφαλιάρες, χαστούκια ή και γρονθοκοπήματα. Είναι ίσως οι πιο έντονες και προφανείς μορφές άσκησης βίας.</a:t>
            </a:r>
          </a:p>
          <a:p>
            <a:pPr algn="just">
              <a:lnSpc>
                <a:spcPct val="80000"/>
              </a:lnSpc>
            </a:pPr>
            <a:r>
              <a:rPr lang="el-GR" sz="2000" b="1">
                <a:solidFill>
                  <a:schemeClr val="bg2"/>
                </a:solidFill>
                <a:latin typeface="Calibri" pitchFamily="34" charset="0"/>
              </a:rPr>
              <a:t>Η </a:t>
            </a:r>
            <a:r>
              <a:rPr lang="el-GR" sz="2000" b="1">
                <a:solidFill>
                  <a:srgbClr val="FF3300"/>
                </a:solidFill>
                <a:latin typeface="Calibri" pitchFamily="34" charset="0"/>
              </a:rPr>
              <a:t>Λεκτική βία</a:t>
            </a:r>
            <a:r>
              <a:rPr lang="el-GR" sz="2000" b="1">
                <a:solidFill>
                  <a:schemeClr val="bg2"/>
                </a:solidFill>
                <a:latin typeface="Calibri" pitchFamily="34" charset="0"/>
              </a:rPr>
              <a:t> έχει να κάνει με εκφράσεις που χρησιμοποιούνται προκειμένου να χαρακτηρίσουμε κάποιον. Προφανώς οι χαρακτηρισμοί αυτοί δεν είναι κολακευτικοί, μειώνουν το άτομο στο οποίο αναφέρονται και δημιουργούν καυγάδες.</a:t>
            </a:r>
          </a:p>
          <a:p>
            <a:pPr algn="just">
              <a:lnSpc>
                <a:spcPct val="80000"/>
              </a:lnSpc>
            </a:pPr>
            <a:r>
              <a:rPr lang="el-GR" sz="2000" b="1">
                <a:solidFill>
                  <a:schemeClr val="bg2"/>
                </a:solidFill>
                <a:latin typeface="Calibri" pitchFamily="34" charset="0"/>
              </a:rPr>
              <a:t>Η </a:t>
            </a:r>
            <a:r>
              <a:rPr lang="el-GR" sz="2000" b="1">
                <a:solidFill>
                  <a:srgbClr val="FF3300"/>
                </a:solidFill>
                <a:latin typeface="Calibri" pitchFamily="34" charset="0"/>
              </a:rPr>
              <a:t>Ψυχολογική βία</a:t>
            </a:r>
            <a:r>
              <a:rPr lang="el-GR" sz="2000" b="1">
                <a:solidFill>
                  <a:schemeClr val="bg2"/>
                </a:solidFill>
                <a:latin typeface="Calibri" pitchFamily="34" charset="0"/>
              </a:rPr>
              <a:t>. Εδώ έχουμε συνδυασμό των παραπάνω, με αποτέλεσμα ο μαθητής που είναι αποδέκτης των παραπάνω, να έχει μια έντονη πίεση. Να μη θέλει να πάει στο σχολείο, να μη τολμάει να μιλήσει, να μην έχει το θάρρος της γνώμης του.</a:t>
            </a:r>
          </a:p>
          <a:p>
            <a:pPr algn="just">
              <a:lnSpc>
                <a:spcPct val="80000"/>
              </a:lnSpc>
            </a:pPr>
            <a:r>
              <a:rPr lang="el-GR" sz="2000" b="1">
                <a:solidFill>
                  <a:schemeClr val="bg2"/>
                </a:solidFill>
                <a:latin typeface="Calibri" pitchFamily="34" charset="0"/>
              </a:rPr>
              <a:t>Το </a:t>
            </a:r>
            <a:r>
              <a:rPr lang="el-GR" sz="2000" b="1">
                <a:solidFill>
                  <a:srgbClr val="FF3300"/>
                </a:solidFill>
                <a:latin typeface="Calibri" pitchFamily="34" charset="0"/>
              </a:rPr>
              <a:t>Cyber Bullying</a:t>
            </a:r>
            <a:r>
              <a:rPr lang="el-GR" sz="2000" b="1">
                <a:solidFill>
                  <a:schemeClr val="bg2"/>
                </a:solidFill>
                <a:latin typeface="Calibri" pitchFamily="34" charset="0"/>
              </a:rPr>
              <a:t>. Το νέο «φρούτο». Μια φωτογραφία, ένα βίντεο και η ανάρτησή του στο διαδίκτυο. Και εδώ η πίεση που ασκείται στον μαθητή είναι πάρα πολύ μεγάλη. Πολύ περισσότερο αν το βίντεο έχει μια προσωπική  στιγμή.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fade">
                                      <p:cBhvr>
                                        <p:cTn id="7" dur="2000"/>
                                        <p:tgtEl>
                                          <p:spTgt spid="28674"/>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8675">
                                            <p:txEl>
                                              <p:pRg st="0" end="0"/>
                                            </p:txEl>
                                          </p:spTgt>
                                        </p:tgtEl>
                                        <p:attrNameLst>
                                          <p:attrName>style.visibility</p:attrName>
                                        </p:attrNameLst>
                                      </p:cBhvr>
                                      <p:to>
                                        <p:strVal val="visible"/>
                                      </p:to>
                                    </p:set>
                                    <p:animEffect transition="in" filter="fade">
                                      <p:cBhvr>
                                        <p:cTn id="11" dur="2000"/>
                                        <p:tgtEl>
                                          <p:spTgt spid="2867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8675">
                                            <p:txEl>
                                              <p:pRg st="1" end="1"/>
                                            </p:txEl>
                                          </p:spTgt>
                                        </p:tgtEl>
                                        <p:attrNameLst>
                                          <p:attrName>style.visibility</p:attrName>
                                        </p:attrNameLst>
                                      </p:cBhvr>
                                      <p:to>
                                        <p:strVal val="visible"/>
                                      </p:to>
                                    </p:set>
                                    <p:animEffect transition="in" filter="fade">
                                      <p:cBhvr>
                                        <p:cTn id="16" dur="2000"/>
                                        <p:tgtEl>
                                          <p:spTgt spid="2867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8675">
                                            <p:txEl>
                                              <p:pRg st="2" end="2"/>
                                            </p:txEl>
                                          </p:spTgt>
                                        </p:tgtEl>
                                        <p:attrNameLst>
                                          <p:attrName>style.visibility</p:attrName>
                                        </p:attrNameLst>
                                      </p:cBhvr>
                                      <p:to>
                                        <p:strVal val="visible"/>
                                      </p:to>
                                    </p:set>
                                    <p:animEffect transition="in" filter="fade">
                                      <p:cBhvr>
                                        <p:cTn id="21" dur="2000"/>
                                        <p:tgtEl>
                                          <p:spTgt spid="28675">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8675">
                                            <p:txEl>
                                              <p:pRg st="3" end="3"/>
                                            </p:txEl>
                                          </p:spTgt>
                                        </p:tgtEl>
                                        <p:attrNameLst>
                                          <p:attrName>style.visibility</p:attrName>
                                        </p:attrNameLst>
                                      </p:cBhvr>
                                      <p:to>
                                        <p:strVal val="visible"/>
                                      </p:to>
                                    </p:set>
                                    <p:animEffect transition="in" filter="fade">
                                      <p:cBhvr>
                                        <p:cTn id="26" dur="2000"/>
                                        <p:tgtEl>
                                          <p:spTgt spid="286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p:txBody>
          <a:bodyPr/>
          <a:lstStyle/>
          <a:p>
            <a:pPr marL="609600" indent="-609600">
              <a:buNone/>
            </a:pPr>
            <a:endParaRPr lang="el-GR" sz="1700" b="1" dirty="0">
              <a:solidFill>
                <a:schemeClr val="bg2"/>
              </a:solidFill>
              <a:latin typeface="Calibri" pitchFamily="34" charset="0"/>
              <a:sym typeface="Arial" charset="0"/>
            </a:endParaRPr>
          </a:p>
          <a:p>
            <a:pPr marL="609600" indent="-609600"/>
            <a:r>
              <a:rPr lang="el-GR" sz="2000" b="1" dirty="0" smtClean="0">
                <a:latin typeface="Calibri" pitchFamily="34" charset="0"/>
                <a:sym typeface="Arial" charset="0"/>
              </a:rPr>
              <a:t>Στατιστικές της Αμερικανικής Ιατρικής Ένωσης αναφέρουν ότι εμπλέκονται σε τέτοια φαινόμενα </a:t>
            </a:r>
            <a:r>
              <a:rPr lang="el-GR" sz="2000" b="1" u="sng" dirty="0" smtClean="0">
                <a:solidFill>
                  <a:srgbClr val="FF0000"/>
                </a:solidFill>
                <a:latin typeface="Calibri" pitchFamily="34" charset="0"/>
                <a:sym typeface="Arial" charset="0"/>
              </a:rPr>
              <a:t>15-30% των μαθητών</a:t>
            </a:r>
          </a:p>
          <a:p>
            <a:pPr marL="609600" indent="-609600"/>
            <a:endParaRPr lang="el-GR" sz="2000" b="1" dirty="0" smtClean="0">
              <a:solidFill>
                <a:srgbClr val="FF3300"/>
              </a:solidFill>
              <a:latin typeface="Calibri" pitchFamily="34" charset="0"/>
              <a:sym typeface="Arial" charset="0"/>
            </a:endParaRPr>
          </a:p>
          <a:p>
            <a:pPr marL="609600" indent="-609600">
              <a:buNone/>
            </a:pPr>
            <a:endParaRPr lang="el-GR" sz="2000" b="1" dirty="0" smtClean="0">
              <a:solidFill>
                <a:srgbClr val="FF3300"/>
              </a:solidFill>
              <a:latin typeface="Calibri" pitchFamily="34" charset="0"/>
              <a:sym typeface="Arial" charset="0"/>
            </a:endParaRPr>
          </a:p>
          <a:p>
            <a:pPr marL="609600" indent="-609600"/>
            <a:r>
              <a:rPr lang="el-GR" sz="2000" b="1" dirty="0" smtClean="0">
                <a:latin typeface="Calibri" pitchFamily="34" charset="0"/>
                <a:sym typeface="Arial" charset="0"/>
              </a:rPr>
              <a:t>Στην Ελλάδα: </a:t>
            </a:r>
            <a:r>
              <a:rPr lang="el-GR" sz="2000" b="1" dirty="0" smtClean="0">
                <a:solidFill>
                  <a:srgbClr val="FF0000"/>
                </a:solidFill>
                <a:latin typeface="Calibri" pitchFamily="34" charset="0"/>
                <a:sym typeface="Arial" charset="0"/>
              </a:rPr>
              <a:t>30%</a:t>
            </a:r>
            <a:r>
              <a:rPr lang="el-GR" sz="2000" b="1" dirty="0" smtClean="0">
                <a:latin typeface="Calibri" pitchFamily="34" charset="0"/>
                <a:sym typeface="Arial" charset="0"/>
              </a:rPr>
              <a:t> έχουν δεχτεί </a:t>
            </a:r>
            <a:r>
              <a:rPr lang="el-GR" sz="2000" b="1" dirty="0" smtClean="0">
                <a:solidFill>
                  <a:srgbClr val="FF0000"/>
                </a:solidFill>
                <a:latin typeface="Calibri" pitchFamily="34" charset="0"/>
                <a:sym typeface="Arial" charset="0"/>
              </a:rPr>
              <a:t>απειλές</a:t>
            </a:r>
            <a:r>
              <a:rPr lang="el-GR" sz="2000" b="1" dirty="0" smtClean="0">
                <a:latin typeface="Calibri" pitchFamily="34" charset="0"/>
                <a:sym typeface="Arial" charset="0"/>
              </a:rPr>
              <a:t>, </a:t>
            </a:r>
            <a:r>
              <a:rPr lang="el-GR" sz="2000" b="1" dirty="0" smtClean="0">
                <a:solidFill>
                  <a:srgbClr val="FF0000"/>
                </a:solidFill>
                <a:latin typeface="Calibri" pitchFamily="34" charset="0"/>
                <a:sym typeface="Arial" charset="0"/>
              </a:rPr>
              <a:t>17%</a:t>
            </a:r>
            <a:r>
              <a:rPr lang="el-GR" sz="2000" b="1" dirty="0" smtClean="0">
                <a:latin typeface="Calibri" pitchFamily="34" charset="0"/>
                <a:sym typeface="Arial" charset="0"/>
              </a:rPr>
              <a:t> έχουν δεχτεί </a:t>
            </a:r>
            <a:r>
              <a:rPr lang="el-GR" sz="2000" b="1" dirty="0" smtClean="0">
                <a:solidFill>
                  <a:srgbClr val="FF0000"/>
                </a:solidFill>
                <a:latin typeface="Calibri" pitchFamily="34" charset="0"/>
                <a:sym typeface="Arial" charset="0"/>
              </a:rPr>
              <a:t>επίθεση</a:t>
            </a:r>
            <a:r>
              <a:rPr lang="el-GR" sz="2000" b="1" dirty="0" smtClean="0">
                <a:latin typeface="Calibri" pitchFamily="34" charset="0"/>
                <a:sym typeface="Arial" charset="0"/>
              </a:rPr>
              <a:t>, </a:t>
            </a:r>
            <a:r>
              <a:rPr lang="el-GR" sz="2000" b="1" dirty="0" smtClean="0">
                <a:solidFill>
                  <a:srgbClr val="FF0000"/>
                </a:solidFill>
                <a:latin typeface="Calibri" pitchFamily="34" charset="0"/>
                <a:sym typeface="Arial" charset="0"/>
              </a:rPr>
              <a:t>12%</a:t>
            </a:r>
            <a:r>
              <a:rPr lang="el-GR" sz="2000" b="1" dirty="0" smtClean="0">
                <a:latin typeface="Calibri" pitchFamily="34" charset="0"/>
                <a:sym typeface="Arial" charset="0"/>
              </a:rPr>
              <a:t> έχουν απουσιάσει 1-10 μέρες επειδή δεν αισθάνονταν ασφαλείς</a:t>
            </a:r>
            <a:br>
              <a:rPr lang="el-GR" sz="2000" b="1" dirty="0" smtClean="0">
                <a:latin typeface="Calibri" pitchFamily="34" charset="0"/>
                <a:sym typeface="Arial" charset="0"/>
              </a:rPr>
            </a:br>
            <a:r>
              <a:rPr lang="el-GR" sz="2000" b="1" dirty="0" smtClean="0">
                <a:latin typeface="Calibri" pitchFamily="34" charset="0"/>
                <a:sym typeface="Arial" charset="0"/>
              </a:rPr>
              <a:t>(Εθνικό Κέντρο Κοινωνικών Ερευνών)</a:t>
            </a:r>
          </a:p>
          <a:p>
            <a:pPr marL="609600" indent="-609600"/>
            <a:endParaRPr lang="en-US" sz="1600" b="1" dirty="0">
              <a:solidFill>
                <a:srgbClr val="FF3300"/>
              </a:solidFill>
              <a:latin typeface="Calibri" pitchFamily="34" charset="0"/>
              <a:sym typeface="Arial" charset="0"/>
            </a:endParaRPr>
          </a:p>
        </p:txBody>
      </p:sp>
      <p:sp>
        <p:nvSpPr>
          <p:cNvPr id="26628" name="WordArt 4"/>
          <p:cNvSpPr>
            <a:spLocks noChangeArrowheads="1" noChangeShapeType="1" noTextEdit="1"/>
          </p:cNvSpPr>
          <p:nvPr/>
        </p:nvSpPr>
        <p:spPr bwMode="auto">
          <a:xfrm>
            <a:off x="827088" y="692150"/>
            <a:ext cx="7581900" cy="904875"/>
          </a:xfrm>
          <a:prstGeom prst="rect">
            <a:avLst/>
          </a:prstGeom>
        </p:spPr>
        <p:txBody>
          <a:bodyPr wrap="none" fromWordArt="1">
            <a:prstTxWarp prst="textPlain">
              <a:avLst>
                <a:gd name="adj" fmla="val 50000"/>
              </a:avLst>
            </a:prstTxWarp>
          </a:bodyPr>
          <a:lstStyle/>
          <a:p>
            <a:pPr algn="ctr"/>
            <a:r>
              <a:rPr lang="el-GR" sz="6000" dirty="0" smtClean="0">
                <a:solidFill>
                  <a:srgbClr val="FF0000"/>
                </a:solidFill>
              </a:rPr>
              <a:t>Συχνότητα του </a:t>
            </a:r>
            <a:r>
              <a:rPr lang="en-US" sz="6000" dirty="0" smtClean="0">
                <a:solidFill>
                  <a:srgbClr val="FF0000"/>
                </a:solidFill>
              </a:rPr>
              <a:t>Bullying</a:t>
            </a:r>
            <a:endParaRPr lang="el-GR" sz="6000" b="1" kern="10" dirty="0">
              <a:ln w="15875">
                <a:solidFill>
                  <a:srgbClr val="000000"/>
                </a:solidFill>
                <a:round/>
                <a:headEnd/>
                <a:tailEnd/>
              </a:ln>
              <a:gradFill rotWithShape="1">
                <a:gsLst>
                  <a:gs pos="0">
                    <a:srgbClr val="FF3300"/>
                  </a:gs>
                  <a:gs pos="100000">
                    <a:schemeClr val="folHlink"/>
                  </a:gs>
                </a:gsLst>
                <a:lin ang="5400000" scaled="1"/>
              </a:gradFill>
              <a:effectLst>
                <a:outerShdw dist="35921" dir="2700000" algn="ctr" rotWithShape="0">
                  <a:srgbClr val="808080">
                    <a:alpha val="80000"/>
                  </a:srgbClr>
                </a:outerShdw>
              </a:effectLst>
              <a:latin typeface="Aka-AcidGR-FatCondense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6628"/>
                                        </p:tgtEl>
                                        <p:attrNameLst>
                                          <p:attrName>style.visibility</p:attrName>
                                        </p:attrNameLst>
                                      </p:cBhvr>
                                      <p:to>
                                        <p:strVal val="visible"/>
                                      </p:to>
                                    </p:set>
                                    <p:animEffect transition="in" filter="fade">
                                      <p:cBhvr>
                                        <p:cTn id="7" dur="20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animBg="1"/>
    </p:bld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236</TotalTime>
  <Words>1044</Words>
  <Application>Microsoft Office PowerPoint</Application>
  <PresentationFormat>Προβολή στην οθόνη (4:3)</PresentationFormat>
  <Paragraphs>110</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Pixel</vt:lpstr>
      <vt:lpstr>ΣΧΟΛΙΚΟΣ ΕΚΦΟΒΙΣΜΟΣ</vt:lpstr>
      <vt:lpstr>ΣΧΟΛΙΚΟΣ ΕΚΦΟΒΙΣΜΟΣ</vt:lpstr>
      <vt:lpstr>Διαφάνεια 3</vt:lpstr>
      <vt:lpstr>Στο φαινόμενο του bullying εμπλέκονται πολλά μέρη </vt:lpstr>
      <vt:lpstr>  α. Το παιδί που εκφοβίζεται </vt:lpstr>
      <vt:lpstr>Τα παιδιά που βιώνουν εκφοβισμό παρουσιάζουν:</vt:lpstr>
      <vt:lpstr>β. Το παιδί ή ομάδα παιδιών που εκφοβίζει </vt:lpstr>
      <vt:lpstr>Μορφές σχολικής βίας</vt:lpstr>
      <vt:lpstr>Διαφάνεια 9</vt:lpstr>
      <vt:lpstr>ΔΕΔΟΜΕΝΑ ΕΡΕΥΝΩΝ ΣΤΗΝ ΕΛΛΑΔΑ</vt:lpstr>
      <vt:lpstr>Επιπτώσεις</vt:lpstr>
      <vt:lpstr>Τα παιδία που εκφοβίζονται</vt:lpstr>
      <vt:lpstr>Τα παιδία που εκφοβίζονται</vt:lpstr>
      <vt:lpstr>Τα παιδία που εκφοβίζονται</vt:lpstr>
      <vt:lpstr>Τα παιδία που εκφοβίζουν</vt:lpstr>
      <vt:lpstr>Τα παιδία που εκφοβίζουν</vt:lpstr>
      <vt:lpstr>Τα παιδία παρατηρητές</vt:lpstr>
      <vt:lpstr>Τι πρέπει να ξέρεις</vt:lpstr>
      <vt:lpstr>Τι μπορείς να κάνεις…</vt:lpstr>
      <vt:lpstr>Διαφάνεια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STELIOS</cp:lastModifiedBy>
  <cp:revision>34</cp:revision>
  <dcterms:created xsi:type="dcterms:W3CDTF">2013-09-21T05:40:34Z</dcterms:created>
  <dcterms:modified xsi:type="dcterms:W3CDTF">2015-03-10T18:17:56Z</dcterms:modified>
</cp:coreProperties>
</file>